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82" r:id="rId3"/>
    <p:sldId id="269" r:id="rId4"/>
    <p:sldId id="283" r:id="rId5"/>
    <p:sldId id="284" r:id="rId6"/>
    <p:sldId id="275" r:id="rId7"/>
    <p:sldId id="285" r:id="rId8"/>
    <p:sldId id="259" r:id="rId9"/>
    <p:sldId id="274" r:id="rId10"/>
    <p:sldId id="286" r:id="rId11"/>
    <p:sldId id="277" r:id="rId12"/>
    <p:sldId id="278" r:id="rId13"/>
    <p:sldId id="279" r:id="rId14"/>
    <p:sldId id="267" r:id="rId15"/>
    <p:sldId id="280" r:id="rId16"/>
    <p:sldId id="271" r:id="rId17"/>
    <p:sldId id="270" r:id="rId18"/>
    <p:sldId id="272" r:id="rId19"/>
    <p:sldId id="273" r:id="rId20"/>
    <p:sldId id="293" r:id="rId21"/>
    <p:sldId id="290" r:id="rId22"/>
    <p:sldId id="265" r:id="rId23"/>
    <p:sldId id="288" r:id="rId24"/>
    <p:sldId id="287" r:id="rId25"/>
    <p:sldId id="289" r:id="rId26"/>
    <p:sldId id="257" r:id="rId27"/>
    <p:sldId id="291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5706" autoAdjust="0"/>
  </p:normalViewPr>
  <p:slideViewPr>
    <p:cSldViewPr snapToGrid="0">
      <p:cViewPr varScale="1">
        <p:scale>
          <a:sx n="88" d="100"/>
          <a:sy n="88" d="100"/>
        </p:scale>
        <p:origin x="312" y="6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7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DDA4-455D-44FF-8C58-CB52D74E331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B23F-AD23-43ED-B93D-AB4ABA7D3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if license exempt, there are practical and administrative challenges to interfacing with the licensed electricity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9E0F-F5F4-FC9A-C982-937CEBE6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9F453-E108-F991-6E66-9EFBDFD37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D72F8-2853-F231-67E8-F9E8C48C9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you respond to the P441 consultation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97DA1-3B1B-3EE7-CD2C-12F204475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2EFB2-3554-67AF-2891-82474D008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49B19-1E07-989D-9DFC-D23DDCE31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89D6E-8D2D-BBBC-2A52-5E4C7355C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if license exempt, there are practical and administrative challenges to interfacing with the licensed electricity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A41E9-81D7-84E9-F592-73912B567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50CD-3236-12C6-17E2-FDDE1B84B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9385E-3C9B-6CD1-5DEF-A54B22CFC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F5445-80EF-6F7C-88A3-1822B7E8B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if license exempt, there are practical and administrative challenges to interfacing with the licensed electricity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7149B-6A61-12F5-45DF-B50FE5A72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7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99FE-964D-A324-FADA-C8C9BC3D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C6AA0-D156-D19A-7C32-F3CA0695B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664B8-34A2-5AC1-EBE6-48EDADAAC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Wholesale costs are only 35% of the retail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566F0-8C18-98C9-B4BE-403BEB4A9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2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Creating direct relationships between demand and generation- physical or commercial</a:t>
            </a:r>
          </a:p>
          <a:p>
            <a:endParaRPr lang="en-GB" dirty="0"/>
          </a:p>
          <a:p>
            <a:r>
              <a:rPr lang="en-GB" dirty="0"/>
              <a:t>Not all models are technically supply- some involve creating local electricity markets or supply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5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big 6 vs the 1.6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0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Energy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8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Non-domestic on-site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7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you respond to the P441 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4B23F-AD23-43ED-B93D-AB4ABA7D39C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475B-4064-A69E-0A91-837164AE5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86EE4-C03D-B19F-8228-759570AD8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FD40E-54D0-EE2B-0DD8-69FDEDA4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16D6A-6D2D-EEE0-87E9-0BA0D2CA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12F5-79BD-BB13-6F0A-7BC9B0E5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3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B45D-CA7C-1F49-386D-0EE11793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EBA5-F3D0-E6A8-7733-D537EADC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B6CA-C0ED-D796-9E2F-03138DB5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4C65-D1EF-A77F-68E9-FBB3FB17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E7BA-1891-87F0-DC01-F2359345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66CE5-AFB6-1EA1-9B05-F330070B5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B94BA-FB95-CC1C-DFBE-1AC5B6EC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4293-347A-4640-DC12-AF62E560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C19D-C2E7-B310-5E26-4FE9C0CF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0C1F-06CD-576E-D409-29C07C63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A0EC-CB93-9984-23FD-86613DD6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9186-80DE-84BB-D89E-BF7E51730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531B0-C490-1947-D463-A323021D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6D23-F12B-CF53-EEEF-52E6D0D0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56D44-C86E-ACD2-C481-980CF22E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8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2622-7DCF-73A8-0211-F6FECA7E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45AE2-D175-E6C1-7CAC-03352CC8F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B831-832F-25A8-977D-F72CC7BD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C04A2-B337-7D8A-874F-17DC326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3620-C385-88D0-E72B-9CC25F57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5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7A32-7B30-2609-8566-B5C8FAF0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2374-C305-B978-53F7-B7E2085A1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82DBE-BE3F-5CD0-5073-BA81314D2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B2AA-7706-7055-2B0D-BC7E885C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AA268-898A-A664-532F-8C89191C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B57EC-EBF9-DF10-6C30-4104B867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B3AB-32D1-9D15-14CE-4D047AAB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96D9-73FE-F393-B655-CA8C8F94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1B475-1233-BA94-9B51-EF520CE1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721F7-ACCF-74DB-8E30-47278376A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A1CA0-8AF2-74CC-BF93-350417E70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46BDB-71DB-5033-0187-0ADFC72C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8A328-78F5-C6E2-C53B-24A65FB1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56264-97A0-39B1-A9AD-D4339A1E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0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271E-FD3A-119C-924A-5D3CB2EB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23D19-5903-9BEA-1F76-5F6440FE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7E336-2668-9CB8-50AC-0DE3E2D5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364AC-0B01-8080-F794-EF6F91D5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6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8A09D-F85D-9D1F-45CF-C2B153BC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08D27-F4B2-F948-A990-4106D4A4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6B448-1606-0955-3C8E-499741AB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8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7D44-2C57-E9BD-ECAD-D8FA26DA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79A3-F635-44EE-E5FA-D32AD26E3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70A42-39A9-1299-4F6F-0CB2D2091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43E88-0801-ACC7-EE79-8068CA20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BB1D1-4CD7-714F-2CD2-3DFCDE1D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0FE4-AB65-1194-B29B-A3AE8CEB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61FE-35D0-F43E-58F8-58050394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0AA28-E4E0-D79A-3425-B0C36FC55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6C576-A0F5-5747-8F9B-27616CCCD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67A11-E2FA-0B7B-F1B6-7AEBAD07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E938A-37E9-F4FF-6034-2AC8F9B6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1436E-484B-E740-5620-98AD2660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1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D4BD4-2C5A-BB02-A9C5-764C147E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38FE7-2F98-F6AE-FF8B-6A9303587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D3C7-C004-4063-F092-58D0CC61F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D5D941-A2BE-4536-A45F-A550559D8658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B9C3-9953-687F-E707-CEB3A3725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38676-C035-D56A-53BF-8242F6081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B9E89-A98F-4FA1-A23E-77158EAD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wering.org.uk/" TargetMode="External"/><Relationship Id="rId2" Type="http://schemas.openxmlformats.org/officeDocument/2006/relationships/hyperlink" Target="https://connectedresponse.co.uk/electric-storage-heating-optimisatio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1CB1-A3C8-09E8-B557-E2CEDCEB8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electrons be local?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5007F-304B-44A0-E86B-3F03391D8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Emerging models for local electricity supply and market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4030E-8E9D-889D-6104-CA00D032D320}"/>
              </a:ext>
            </a:extLst>
          </p:cNvPr>
          <p:cNvSpPr txBox="1"/>
          <p:nvPr/>
        </p:nvSpPr>
        <p:spPr>
          <a:xfrm>
            <a:off x="7493296" y="5451231"/>
            <a:ext cx="484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Felix Wight</a:t>
            </a:r>
          </a:p>
          <a:p>
            <a:r>
              <a:rPr lang="en-GB" dirty="0"/>
              <a:t>Commercial Director, </a:t>
            </a:r>
            <a:r>
              <a:rPr lang="en-GB" dirty="0">
                <a:hlinkClick r:id="rId2"/>
              </a:rPr>
              <a:t>Connected Response</a:t>
            </a:r>
            <a:endParaRPr lang="en-GB" dirty="0"/>
          </a:p>
          <a:p>
            <a:r>
              <a:rPr lang="en-GB" dirty="0"/>
              <a:t>Non-exec director, </a:t>
            </a:r>
            <a:r>
              <a:rPr lang="en-GB" dirty="0">
                <a:hlinkClick r:id="rId3"/>
              </a:rPr>
              <a:t>Repowering London</a:t>
            </a:r>
            <a:endParaRPr lang="en-GB" dirty="0"/>
          </a:p>
          <a:p>
            <a:r>
              <a:rPr lang="en-GB" dirty="0"/>
              <a:t>felixwight@connectedresponse.co.uk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CCC9D-9F96-1683-CA2F-CFDE562DBC32}"/>
              </a:ext>
            </a:extLst>
          </p:cNvPr>
          <p:cNvSpPr txBox="1"/>
          <p:nvPr/>
        </p:nvSpPr>
        <p:spPr>
          <a:xfrm>
            <a:off x="628207" y="5451230"/>
            <a:ext cx="484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Presentation to CEL members</a:t>
            </a:r>
          </a:p>
          <a:p>
            <a:r>
              <a:rPr lang="en-GB" b="1" dirty="0"/>
              <a:t>10/9/2025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91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79D7D-4AE0-3E19-1BF5-2E68789A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537-A84D-7174-5269-A8230E88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supply models for houses</a:t>
            </a:r>
          </a:p>
        </p:txBody>
      </p:sp>
    </p:spTree>
    <p:extLst>
      <p:ext uri="{BB962C8B-B14F-4D97-AF65-F5344CB8AC3E}">
        <p14:creationId xmlns:p14="http://schemas.microsoft.com/office/powerpoint/2010/main" val="160030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F53E7A-0FF4-9772-7761-77249454C003}"/>
              </a:ext>
            </a:extLst>
          </p:cNvPr>
          <p:cNvCxnSpPr>
            <a:cxnSpLocks/>
          </p:cNvCxnSpPr>
          <p:nvPr/>
        </p:nvCxnSpPr>
        <p:spPr>
          <a:xfrm flipH="1">
            <a:off x="3500438" y="2423432"/>
            <a:ext cx="46492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D142CC-16C4-0895-231C-39B95E735C1B}"/>
              </a:ext>
            </a:extLst>
          </p:cNvPr>
          <p:cNvCxnSpPr>
            <a:cxnSpLocks/>
          </p:cNvCxnSpPr>
          <p:nvPr/>
        </p:nvCxnSpPr>
        <p:spPr>
          <a:xfrm flipH="1">
            <a:off x="3500438" y="6125255"/>
            <a:ext cx="412568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328AC7-F779-BC22-AA46-93A4E0C202E6}"/>
              </a:ext>
            </a:extLst>
          </p:cNvPr>
          <p:cNvCxnSpPr>
            <a:cxnSpLocks/>
          </p:cNvCxnSpPr>
          <p:nvPr/>
        </p:nvCxnSpPr>
        <p:spPr>
          <a:xfrm flipH="1">
            <a:off x="2143635" y="4842527"/>
            <a:ext cx="11790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06DC5E-F1DA-550B-5EA1-685CD960BC85}"/>
              </a:ext>
            </a:extLst>
          </p:cNvPr>
          <p:cNvSpPr txBox="1"/>
          <p:nvPr/>
        </p:nvSpPr>
        <p:spPr>
          <a:xfrm>
            <a:off x="3322694" y="4635699"/>
            <a:ext cx="441211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31" name="Picture 30" descr="A drawing of a house&#10;&#10;AI-generated content may be incorrect.">
            <a:extLst>
              <a:ext uri="{FF2B5EF4-FFF2-40B4-BE49-F238E27FC236}">
                <a16:creationId xmlns:a16="http://schemas.microsoft.com/office/drawing/2014/main" id="{6A8A730C-C842-D9C5-28DC-CBB017F1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6" y="447674"/>
            <a:ext cx="2328863" cy="2212672"/>
          </a:xfrm>
          <a:prstGeom prst="rect">
            <a:avLst/>
          </a:prstGeom>
        </p:spPr>
      </p:pic>
      <p:pic>
        <p:nvPicPr>
          <p:cNvPr id="33" name="Picture 32" descr="A drawing of a house&#10;&#10;AI-generated content may be incorrect.">
            <a:extLst>
              <a:ext uri="{FF2B5EF4-FFF2-40B4-BE49-F238E27FC236}">
                <a16:creationId xmlns:a16="http://schemas.microsoft.com/office/drawing/2014/main" id="{ACCE84ED-CC0B-3491-B6F5-A0CB846E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12" y="4071937"/>
            <a:ext cx="2328863" cy="2212672"/>
          </a:xfrm>
          <a:prstGeom prst="rect">
            <a:avLst/>
          </a:prstGeom>
        </p:spPr>
      </p:pic>
      <p:pic>
        <p:nvPicPr>
          <p:cNvPr id="34" name="Picture 33" descr="A drawing of a house&#10;&#10;AI-generated content may be incorrect.">
            <a:extLst>
              <a:ext uri="{FF2B5EF4-FFF2-40B4-BE49-F238E27FC236}">
                <a16:creationId xmlns:a16="http://schemas.microsoft.com/office/drawing/2014/main" id="{479E8DC8-2DCB-AE96-7212-589E82B7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2836684"/>
            <a:ext cx="2328863" cy="2212672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A2B97B-56D4-2FF2-90D3-33F710C91EE6}"/>
              </a:ext>
            </a:extLst>
          </p:cNvPr>
          <p:cNvCxnSpPr>
            <a:endCxn id="29" idx="0"/>
          </p:cNvCxnSpPr>
          <p:nvPr/>
        </p:nvCxnSpPr>
        <p:spPr>
          <a:xfrm>
            <a:off x="3500438" y="2423432"/>
            <a:ext cx="42862" cy="221226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0E363A-0165-FBA9-19F9-4A806D50FACF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543300" y="5005031"/>
            <a:ext cx="21431" cy="11202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4C81FF-D469-FC06-30F4-92E2582E590D}"/>
              </a:ext>
            </a:extLst>
          </p:cNvPr>
          <p:cNvCxnSpPr>
            <a:cxnSpLocks/>
          </p:cNvCxnSpPr>
          <p:nvPr/>
        </p:nvCxnSpPr>
        <p:spPr>
          <a:xfrm flipH="1">
            <a:off x="3763905" y="4842527"/>
            <a:ext cx="56350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6976BD-6908-4AE0-7AEB-83616CB046FD}"/>
              </a:ext>
            </a:extLst>
          </p:cNvPr>
          <p:cNvCxnSpPr/>
          <p:nvPr/>
        </p:nvCxnSpPr>
        <p:spPr>
          <a:xfrm>
            <a:off x="3071813" y="2957513"/>
            <a:ext cx="0" cy="34861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48BE28-9EEA-6047-739F-E5D418196655}"/>
              </a:ext>
            </a:extLst>
          </p:cNvPr>
          <p:cNvSpPr txBox="1"/>
          <p:nvPr/>
        </p:nvSpPr>
        <p:spPr>
          <a:xfrm>
            <a:off x="1328738" y="5049356"/>
            <a:ext cx="111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8E00DC-4066-EF57-FF07-8968CE25EF2B}"/>
              </a:ext>
            </a:extLst>
          </p:cNvPr>
          <p:cNvSpPr txBox="1"/>
          <p:nvPr/>
        </p:nvSpPr>
        <p:spPr>
          <a:xfrm>
            <a:off x="3695701" y="5092396"/>
            <a:ext cx="111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260373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A6DE5-D9D6-BC9A-EF1F-5AF5B258B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8E184C-BB91-D4BD-E0F8-480FB2EBE755}"/>
              </a:ext>
            </a:extLst>
          </p:cNvPr>
          <p:cNvCxnSpPr>
            <a:cxnSpLocks/>
          </p:cNvCxnSpPr>
          <p:nvPr/>
        </p:nvCxnSpPr>
        <p:spPr>
          <a:xfrm flipH="1">
            <a:off x="3564731" y="2423432"/>
            <a:ext cx="458492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36D78A-6DC4-78D1-32E9-45DAC7FE1FF7}"/>
              </a:ext>
            </a:extLst>
          </p:cNvPr>
          <p:cNvCxnSpPr>
            <a:cxnSpLocks/>
          </p:cNvCxnSpPr>
          <p:nvPr/>
        </p:nvCxnSpPr>
        <p:spPr>
          <a:xfrm flipH="1">
            <a:off x="3554015" y="6125255"/>
            <a:ext cx="407211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927A2C-433C-46D5-AA9F-AD63F60751FC}"/>
              </a:ext>
            </a:extLst>
          </p:cNvPr>
          <p:cNvCxnSpPr>
            <a:cxnSpLocks/>
          </p:cNvCxnSpPr>
          <p:nvPr/>
        </p:nvCxnSpPr>
        <p:spPr>
          <a:xfrm flipH="1">
            <a:off x="2143635" y="4842527"/>
            <a:ext cx="11790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B89991-48B9-3D6D-C5FF-68B130FF036E}"/>
              </a:ext>
            </a:extLst>
          </p:cNvPr>
          <p:cNvSpPr txBox="1"/>
          <p:nvPr/>
        </p:nvSpPr>
        <p:spPr>
          <a:xfrm>
            <a:off x="3322694" y="4635699"/>
            <a:ext cx="441211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31" name="Picture 30" descr="A drawing of a house&#10;&#10;AI-generated content may be incorrect.">
            <a:extLst>
              <a:ext uri="{FF2B5EF4-FFF2-40B4-BE49-F238E27FC236}">
                <a16:creationId xmlns:a16="http://schemas.microsoft.com/office/drawing/2014/main" id="{FEDAD0E4-86DA-5BAD-7440-427D54E5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6" y="447674"/>
            <a:ext cx="2328863" cy="2212672"/>
          </a:xfrm>
          <a:prstGeom prst="rect">
            <a:avLst/>
          </a:prstGeom>
        </p:spPr>
      </p:pic>
      <p:pic>
        <p:nvPicPr>
          <p:cNvPr id="33" name="Picture 32" descr="A drawing of a house&#10;&#10;AI-generated content may be incorrect.">
            <a:extLst>
              <a:ext uri="{FF2B5EF4-FFF2-40B4-BE49-F238E27FC236}">
                <a16:creationId xmlns:a16="http://schemas.microsoft.com/office/drawing/2014/main" id="{4CECAF57-C142-EBEA-073D-16CF010D0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12" y="4071937"/>
            <a:ext cx="2328863" cy="2212672"/>
          </a:xfrm>
          <a:prstGeom prst="rect">
            <a:avLst/>
          </a:prstGeom>
        </p:spPr>
      </p:pic>
      <p:pic>
        <p:nvPicPr>
          <p:cNvPr id="34" name="Picture 33" descr="A drawing of a house&#10;&#10;AI-generated content may be incorrect.">
            <a:extLst>
              <a:ext uri="{FF2B5EF4-FFF2-40B4-BE49-F238E27FC236}">
                <a16:creationId xmlns:a16="http://schemas.microsoft.com/office/drawing/2014/main" id="{65B92BC6-353C-0359-8ED8-CDB58C8C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2836684"/>
            <a:ext cx="2328863" cy="221267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251291-103E-97E1-9847-D7431FFA88EA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543300" y="5005031"/>
            <a:ext cx="21431" cy="11202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2B74EB-64BE-20DD-5512-B5F8A205E3AF}"/>
              </a:ext>
            </a:extLst>
          </p:cNvPr>
          <p:cNvCxnSpPr>
            <a:cxnSpLocks/>
          </p:cNvCxnSpPr>
          <p:nvPr/>
        </p:nvCxnSpPr>
        <p:spPr>
          <a:xfrm flipH="1">
            <a:off x="3763905" y="4842527"/>
            <a:ext cx="56350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79D943-E7E6-BEC1-9601-25FE5171367F}"/>
              </a:ext>
            </a:extLst>
          </p:cNvPr>
          <p:cNvCxnSpPr/>
          <p:nvPr/>
        </p:nvCxnSpPr>
        <p:spPr>
          <a:xfrm>
            <a:off x="3071813" y="2957513"/>
            <a:ext cx="0" cy="34861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52F2CB-283B-3F6E-43FD-1357E0A2FCE1}"/>
              </a:ext>
            </a:extLst>
          </p:cNvPr>
          <p:cNvSpPr txBox="1"/>
          <p:nvPr/>
        </p:nvSpPr>
        <p:spPr>
          <a:xfrm>
            <a:off x="1328738" y="5049356"/>
            <a:ext cx="111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549B1B-D708-67E4-7ADC-E089B19E3939}"/>
              </a:ext>
            </a:extLst>
          </p:cNvPr>
          <p:cNvSpPr txBox="1"/>
          <p:nvPr/>
        </p:nvSpPr>
        <p:spPr>
          <a:xfrm>
            <a:off x="3695701" y="5092396"/>
            <a:ext cx="111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pic>
        <p:nvPicPr>
          <p:cNvPr id="3" name="Picture 2" descr="A windmill in a field&#10;&#10;AI-generated content may be incorrect.">
            <a:extLst>
              <a:ext uri="{FF2B5EF4-FFF2-40B4-BE49-F238E27FC236}">
                <a16:creationId xmlns:a16="http://schemas.microsoft.com/office/drawing/2014/main" id="{D4A933B6-6759-1943-5E21-641926016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9" y="186662"/>
            <a:ext cx="2043097" cy="199985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5F2030-7046-EFF9-0A77-247B65A22A93}"/>
              </a:ext>
            </a:extLst>
          </p:cNvPr>
          <p:cNvCxnSpPr/>
          <p:nvPr/>
        </p:nvCxnSpPr>
        <p:spPr>
          <a:xfrm>
            <a:off x="4365512" y="2173157"/>
            <a:ext cx="42862" cy="221226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593EA2-7100-2FA2-D38E-2323828E9364}"/>
              </a:ext>
            </a:extLst>
          </p:cNvPr>
          <p:cNvCxnSpPr>
            <a:cxnSpLocks/>
          </p:cNvCxnSpPr>
          <p:nvPr/>
        </p:nvCxnSpPr>
        <p:spPr>
          <a:xfrm flipH="1">
            <a:off x="3695701" y="4385424"/>
            <a:ext cx="71267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596324-6BA0-A45A-1CF6-58A9F167B12F}"/>
              </a:ext>
            </a:extLst>
          </p:cNvPr>
          <p:cNvCxnSpPr>
            <a:cxnSpLocks/>
          </p:cNvCxnSpPr>
          <p:nvPr/>
        </p:nvCxnSpPr>
        <p:spPr>
          <a:xfrm>
            <a:off x="3695701" y="4385424"/>
            <a:ext cx="0" cy="2502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7EE083-CE6F-09C7-E584-8143A77D42C9}"/>
              </a:ext>
            </a:extLst>
          </p:cNvPr>
          <p:cNvCxnSpPr>
            <a:cxnSpLocks/>
          </p:cNvCxnSpPr>
          <p:nvPr/>
        </p:nvCxnSpPr>
        <p:spPr>
          <a:xfrm>
            <a:off x="3543300" y="2423432"/>
            <a:ext cx="0" cy="221226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AB0827-5FB9-09D7-BD4B-4DEA3AC2EF9A}"/>
              </a:ext>
            </a:extLst>
          </p:cNvPr>
          <p:cNvSpPr txBox="1"/>
          <p:nvPr/>
        </p:nvSpPr>
        <p:spPr>
          <a:xfrm>
            <a:off x="9861250" y="1120676"/>
            <a:ext cx="2029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License exempt generation:20kWh</a:t>
            </a:r>
          </a:p>
          <a:p>
            <a:endParaRPr lang="en-GB" dirty="0"/>
          </a:p>
          <a:p>
            <a:r>
              <a:rPr lang="en-GB" dirty="0"/>
              <a:t>License exempt demand:20kWh</a:t>
            </a:r>
          </a:p>
          <a:p>
            <a:endParaRPr lang="en-GB" dirty="0"/>
          </a:p>
          <a:p>
            <a:r>
              <a:rPr lang="en-GB" dirty="0"/>
              <a:t>Licensed import:10kWh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813760-7F20-EF31-E033-F29AF8743933}"/>
              </a:ext>
            </a:extLst>
          </p:cNvPr>
          <p:cNvSpPr txBox="1"/>
          <p:nvPr/>
        </p:nvSpPr>
        <p:spPr>
          <a:xfrm>
            <a:off x="8043863" y="2836684"/>
            <a:ext cx="9715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39514-E97B-2C18-FD02-9E1BA5AB7E5E}"/>
              </a:ext>
            </a:extLst>
          </p:cNvPr>
          <p:cNvSpPr txBox="1"/>
          <p:nvPr/>
        </p:nvSpPr>
        <p:spPr>
          <a:xfrm>
            <a:off x="10066562" y="5829097"/>
            <a:ext cx="9715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F64975-8090-550E-2847-E67A4CC16450}"/>
              </a:ext>
            </a:extLst>
          </p:cNvPr>
          <p:cNvSpPr txBox="1"/>
          <p:nvPr/>
        </p:nvSpPr>
        <p:spPr>
          <a:xfrm>
            <a:off x="5314949" y="5178273"/>
            <a:ext cx="9715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1CEF9-E7E7-91DA-636C-7DD068C42A6D}"/>
              </a:ext>
            </a:extLst>
          </p:cNvPr>
          <p:cNvSpPr txBox="1"/>
          <p:nvPr/>
        </p:nvSpPr>
        <p:spPr>
          <a:xfrm>
            <a:off x="5240034" y="808072"/>
            <a:ext cx="9715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C529F-F12E-F417-04C6-8E9F37922EC4}"/>
              </a:ext>
            </a:extLst>
          </p:cNvPr>
          <p:cNvSpPr txBox="1"/>
          <p:nvPr/>
        </p:nvSpPr>
        <p:spPr>
          <a:xfrm>
            <a:off x="1437178" y="5508138"/>
            <a:ext cx="9715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-10</a:t>
            </a:r>
          </a:p>
        </p:txBody>
      </p:sp>
    </p:spTree>
    <p:extLst>
      <p:ext uri="{BB962C8B-B14F-4D97-AF65-F5344CB8AC3E}">
        <p14:creationId xmlns:p14="http://schemas.microsoft.com/office/powerpoint/2010/main" val="186693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house&#10;&#10;AI-generated content may be incorrect.">
            <a:extLst>
              <a:ext uri="{FF2B5EF4-FFF2-40B4-BE49-F238E27FC236}">
                <a16:creationId xmlns:a16="http://schemas.microsoft.com/office/drawing/2014/main" id="{B6902351-41B5-5D4C-05FC-2C660ADE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577850"/>
            <a:ext cx="2233612" cy="2070294"/>
          </a:xfrm>
          <a:prstGeom prst="rect">
            <a:avLst/>
          </a:prstGeom>
        </p:spPr>
      </p:pic>
      <p:pic>
        <p:nvPicPr>
          <p:cNvPr id="6" name="Picture 5" descr="A drawing of a house&#10;&#10;AI-generated content may be incorrect.">
            <a:extLst>
              <a:ext uri="{FF2B5EF4-FFF2-40B4-BE49-F238E27FC236}">
                <a16:creationId xmlns:a16="http://schemas.microsoft.com/office/drawing/2014/main" id="{6826B567-D1F5-F89F-D188-783F56B8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3830637"/>
            <a:ext cx="2233612" cy="2070294"/>
          </a:xfrm>
          <a:prstGeom prst="rect">
            <a:avLst/>
          </a:prstGeom>
        </p:spPr>
      </p:pic>
      <p:pic>
        <p:nvPicPr>
          <p:cNvPr id="7" name="Picture 6" descr="A drawing of a house&#10;&#10;AI-generated content may be incorrect.">
            <a:extLst>
              <a:ext uri="{FF2B5EF4-FFF2-40B4-BE49-F238E27FC236}">
                <a16:creationId xmlns:a16="http://schemas.microsoft.com/office/drawing/2014/main" id="{EF527184-0F96-932D-36F1-97BB9C1D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2648144"/>
            <a:ext cx="2233612" cy="2070294"/>
          </a:xfrm>
          <a:prstGeom prst="rect">
            <a:avLst/>
          </a:prstGeom>
        </p:spPr>
      </p:pic>
      <p:pic>
        <p:nvPicPr>
          <p:cNvPr id="8" name="Picture 7" descr="A windmill in a field&#10;&#10;AI-generated content may be incorrect.">
            <a:extLst>
              <a:ext uri="{FF2B5EF4-FFF2-40B4-BE49-F238E27FC236}">
                <a16:creationId xmlns:a16="http://schemas.microsoft.com/office/drawing/2014/main" id="{3274572F-883A-65A7-7E85-1398C3C56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98" y="200951"/>
            <a:ext cx="1662191" cy="16270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4CB07-A681-9A63-F271-6C1E854E67FC}"/>
              </a:ext>
            </a:extLst>
          </p:cNvPr>
          <p:cNvCxnSpPr/>
          <p:nvPr/>
        </p:nvCxnSpPr>
        <p:spPr>
          <a:xfrm flipH="1">
            <a:off x="2943225" y="2428876"/>
            <a:ext cx="4943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FA39E5-C7C7-916A-17A8-8C9EC0E34C02}"/>
              </a:ext>
            </a:extLst>
          </p:cNvPr>
          <p:cNvCxnSpPr/>
          <p:nvPr/>
        </p:nvCxnSpPr>
        <p:spPr>
          <a:xfrm flipH="1">
            <a:off x="2943225" y="5738813"/>
            <a:ext cx="4943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31F7C8-3BB0-17D7-8113-FC1ADCE5B3CD}"/>
              </a:ext>
            </a:extLst>
          </p:cNvPr>
          <p:cNvCxnSpPr/>
          <p:nvPr/>
        </p:nvCxnSpPr>
        <p:spPr>
          <a:xfrm>
            <a:off x="6586538" y="2428876"/>
            <a:ext cx="0" cy="3309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538BBD-B496-3545-74F6-1B46C3769709}"/>
              </a:ext>
            </a:extLst>
          </p:cNvPr>
          <p:cNvCxnSpPr/>
          <p:nvPr/>
        </p:nvCxnSpPr>
        <p:spPr>
          <a:xfrm>
            <a:off x="2943225" y="2428875"/>
            <a:ext cx="0" cy="3309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A006DF-855D-B9C8-B89F-9F7899990B51}"/>
              </a:ext>
            </a:extLst>
          </p:cNvPr>
          <p:cNvCxnSpPr>
            <a:cxnSpLocks/>
          </p:cNvCxnSpPr>
          <p:nvPr/>
        </p:nvCxnSpPr>
        <p:spPr>
          <a:xfrm flipH="1">
            <a:off x="3862388" y="1409701"/>
            <a:ext cx="2857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730E89-99BA-936C-6B94-98251A3AA604}"/>
              </a:ext>
            </a:extLst>
          </p:cNvPr>
          <p:cNvSpPr txBox="1"/>
          <p:nvPr/>
        </p:nvSpPr>
        <p:spPr>
          <a:xfrm>
            <a:off x="3500438" y="1171575"/>
            <a:ext cx="361950" cy="371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4B9B14-245A-FEF1-62EE-23F104845871}"/>
              </a:ext>
            </a:extLst>
          </p:cNvPr>
          <p:cNvCxnSpPr>
            <a:cxnSpLocks/>
          </p:cNvCxnSpPr>
          <p:nvPr/>
        </p:nvCxnSpPr>
        <p:spPr>
          <a:xfrm>
            <a:off x="3667125" y="1543050"/>
            <a:ext cx="0" cy="885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D78129-9551-FBC7-24C2-87206B95CB8D}"/>
              </a:ext>
            </a:extLst>
          </p:cNvPr>
          <p:cNvCxnSpPr>
            <a:cxnSpLocks/>
          </p:cNvCxnSpPr>
          <p:nvPr/>
        </p:nvCxnSpPr>
        <p:spPr>
          <a:xfrm flipH="1">
            <a:off x="2943225" y="4567238"/>
            <a:ext cx="1042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B195770-54FD-A288-83B3-95495144666E}"/>
              </a:ext>
            </a:extLst>
          </p:cNvPr>
          <p:cNvSpPr txBox="1"/>
          <p:nvPr/>
        </p:nvSpPr>
        <p:spPr>
          <a:xfrm>
            <a:off x="8643938" y="2771775"/>
            <a:ext cx="13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E680BA-7055-857C-F3C6-5AA226431B2B}"/>
              </a:ext>
            </a:extLst>
          </p:cNvPr>
          <p:cNvSpPr txBox="1"/>
          <p:nvPr/>
        </p:nvSpPr>
        <p:spPr>
          <a:xfrm>
            <a:off x="8643937" y="5910818"/>
            <a:ext cx="13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8E69B4-67ED-D073-2E2E-0B2646F80492}"/>
              </a:ext>
            </a:extLst>
          </p:cNvPr>
          <p:cNvSpPr txBox="1"/>
          <p:nvPr/>
        </p:nvSpPr>
        <p:spPr>
          <a:xfrm>
            <a:off x="4652964" y="4859293"/>
            <a:ext cx="13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E615E9-8E5E-AD08-FEF1-718770C2585A}"/>
              </a:ext>
            </a:extLst>
          </p:cNvPr>
          <p:cNvSpPr txBox="1"/>
          <p:nvPr/>
        </p:nvSpPr>
        <p:spPr>
          <a:xfrm>
            <a:off x="2657456" y="495256"/>
            <a:ext cx="13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25D8D5-15B0-B43F-B819-C478C576FCFD}"/>
              </a:ext>
            </a:extLst>
          </p:cNvPr>
          <p:cNvSpPr txBox="1"/>
          <p:nvPr/>
        </p:nvSpPr>
        <p:spPr>
          <a:xfrm>
            <a:off x="2943225" y="4753039"/>
            <a:ext cx="9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34316-69A3-4D81-1F73-02934AACB37C}"/>
              </a:ext>
            </a:extLst>
          </p:cNvPr>
          <p:cNvSpPr txBox="1"/>
          <p:nvPr/>
        </p:nvSpPr>
        <p:spPr>
          <a:xfrm>
            <a:off x="6438900" y="5985923"/>
            <a:ext cx="9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ECCBDC-00C2-E85E-B48A-D1376A576335}"/>
              </a:ext>
            </a:extLst>
          </p:cNvPr>
          <p:cNvSpPr txBox="1"/>
          <p:nvPr/>
        </p:nvSpPr>
        <p:spPr>
          <a:xfrm>
            <a:off x="6678217" y="2771775"/>
            <a:ext cx="9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C866D-3E42-1CA4-7799-D966E32BDA59}"/>
              </a:ext>
            </a:extLst>
          </p:cNvPr>
          <p:cNvSpPr txBox="1"/>
          <p:nvPr/>
        </p:nvSpPr>
        <p:spPr>
          <a:xfrm>
            <a:off x="2390756" y="1718188"/>
            <a:ext cx="9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3124FB-965B-1791-AA90-15A79E075913}"/>
              </a:ext>
            </a:extLst>
          </p:cNvPr>
          <p:cNvCxnSpPr>
            <a:cxnSpLocks/>
          </p:cNvCxnSpPr>
          <p:nvPr/>
        </p:nvCxnSpPr>
        <p:spPr>
          <a:xfrm>
            <a:off x="7753350" y="4859293"/>
            <a:ext cx="4762" cy="17823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8F93E0-C0DE-70D9-5600-6DF799AC098F}"/>
              </a:ext>
            </a:extLst>
          </p:cNvPr>
          <p:cNvCxnSpPr>
            <a:cxnSpLocks/>
          </p:cNvCxnSpPr>
          <p:nvPr/>
        </p:nvCxnSpPr>
        <p:spPr>
          <a:xfrm>
            <a:off x="7734300" y="1612997"/>
            <a:ext cx="4762" cy="17823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7892DA-226E-AAA2-AF62-ADA89772872E}"/>
              </a:ext>
            </a:extLst>
          </p:cNvPr>
          <p:cNvCxnSpPr>
            <a:cxnSpLocks/>
          </p:cNvCxnSpPr>
          <p:nvPr/>
        </p:nvCxnSpPr>
        <p:spPr>
          <a:xfrm>
            <a:off x="3924301" y="3737231"/>
            <a:ext cx="4762" cy="17823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1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A0C6-F375-9B5A-EE04-8BC0B97F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7699-F23F-2465-7446-BD918595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Modification P441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62C7-A95B-FAF2-85A3-83DD146F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Raised by Green Energy UK on behalf of Energy Local in July 2022</a:t>
            </a:r>
          </a:p>
          <a:p>
            <a:r>
              <a:rPr lang="en-GB" dirty="0"/>
              <a:t>‘Minded to’ position agreed in June 2025</a:t>
            </a:r>
          </a:p>
          <a:p>
            <a:r>
              <a:rPr lang="en-GB" dirty="0"/>
              <a:t>Public consultation expected September 2025</a:t>
            </a:r>
          </a:p>
          <a:p>
            <a:r>
              <a:rPr lang="en-GB" dirty="0"/>
              <a:t>Provides clarity on network charges relating to ‘complex’ metering arrangements</a:t>
            </a:r>
          </a:p>
          <a:p>
            <a:r>
              <a:rPr lang="en-GB" dirty="0"/>
              <a:t>Requires half hourly metering data</a:t>
            </a:r>
          </a:p>
          <a:p>
            <a:r>
              <a:rPr lang="en-GB" dirty="0"/>
              <a:t>Not all households need to sign up</a:t>
            </a:r>
          </a:p>
          <a:p>
            <a:r>
              <a:rPr lang="en-GB" dirty="0"/>
              <a:t>Applicable to domestic and non-domestic customers</a:t>
            </a:r>
          </a:p>
          <a:p>
            <a:r>
              <a:rPr lang="en-GB" dirty="0"/>
              <a:t>Technically limited to demand and generation behind same primary or secondary substation</a:t>
            </a:r>
          </a:p>
        </p:txBody>
      </p:sp>
    </p:spTree>
    <p:extLst>
      <p:ext uri="{BB962C8B-B14F-4D97-AF65-F5344CB8AC3E}">
        <p14:creationId xmlns:p14="http://schemas.microsoft.com/office/powerpoint/2010/main" val="77637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house with a windmill&#10;&#10;AI-generated content may be incorrect.">
            <a:extLst>
              <a:ext uri="{FF2B5EF4-FFF2-40B4-BE49-F238E27FC236}">
                <a16:creationId xmlns:a16="http://schemas.microsoft.com/office/drawing/2014/main" id="{196D4DF4-5890-92C5-95C9-F57756B0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84713"/>
            <a:ext cx="3127375" cy="2496599"/>
          </a:xfrm>
          <a:prstGeom prst="rect">
            <a:avLst/>
          </a:prstGeom>
        </p:spPr>
      </p:pic>
      <p:pic>
        <p:nvPicPr>
          <p:cNvPr id="6" name="Picture 5" descr="A diagram of a house with a windmill&#10;&#10;AI-generated content may be incorrect.">
            <a:extLst>
              <a:ext uri="{FF2B5EF4-FFF2-40B4-BE49-F238E27FC236}">
                <a16:creationId xmlns:a16="http://schemas.microsoft.com/office/drawing/2014/main" id="{4F7CC589-5D68-C3D9-1973-030B88B1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3776663"/>
            <a:ext cx="3127375" cy="2496599"/>
          </a:xfrm>
          <a:prstGeom prst="rect">
            <a:avLst/>
          </a:prstGeom>
        </p:spPr>
      </p:pic>
      <p:pic>
        <p:nvPicPr>
          <p:cNvPr id="7" name="Picture 6" descr="A diagram of a house with a windmill&#10;&#10;AI-generated content may be incorrect.">
            <a:extLst>
              <a:ext uri="{FF2B5EF4-FFF2-40B4-BE49-F238E27FC236}">
                <a16:creationId xmlns:a16="http://schemas.microsoft.com/office/drawing/2014/main" id="{9C5B5C8B-C1BC-209B-74D9-38957BF7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976688"/>
            <a:ext cx="3127375" cy="2496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E2AC49-A861-5BD4-4849-5A0CE3356973}"/>
              </a:ext>
            </a:extLst>
          </p:cNvPr>
          <p:cNvSpPr/>
          <p:nvPr/>
        </p:nvSpPr>
        <p:spPr>
          <a:xfrm>
            <a:off x="6529388" y="3620549"/>
            <a:ext cx="3843337" cy="30374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05091F-D84A-B998-A7B1-B5BA873B4076}"/>
              </a:ext>
            </a:extLst>
          </p:cNvPr>
          <p:cNvCxnSpPr/>
          <p:nvPr/>
        </p:nvCxnSpPr>
        <p:spPr>
          <a:xfrm flipH="1">
            <a:off x="1757363" y="1757363"/>
            <a:ext cx="2914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F07D66-AEC6-939A-FFD8-9A825FBDD2EE}"/>
              </a:ext>
            </a:extLst>
          </p:cNvPr>
          <p:cNvCxnSpPr/>
          <p:nvPr/>
        </p:nvCxnSpPr>
        <p:spPr>
          <a:xfrm>
            <a:off x="1757363" y="1757363"/>
            <a:ext cx="0" cy="2914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ACE902-49B1-18F2-CD00-31CB1AD09D35}"/>
              </a:ext>
            </a:extLst>
          </p:cNvPr>
          <p:cNvCxnSpPr>
            <a:cxnSpLocks/>
          </p:cNvCxnSpPr>
          <p:nvPr/>
        </p:nvCxnSpPr>
        <p:spPr>
          <a:xfrm flipH="1" flipV="1">
            <a:off x="1757363" y="4667251"/>
            <a:ext cx="985837" cy="4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1E1614-1F91-BC60-CC3E-7C906EF1A8B9}"/>
              </a:ext>
            </a:extLst>
          </p:cNvPr>
          <p:cNvSpPr txBox="1"/>
          <p:nvPr/>
        </p:nvSpPr>
        <p:spPr>
          <a:xfrm>
            <a:off x="9571326" y="412333"/>
            <a:ext cx="2029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License exempt generation:20kWh</a:t>
            </a:r>
          </a:p>
          <a:p>
            <a:endParaRPr lang="en-GB" dirty="0"/>
          </a:p>
          <a:p>
            <a:r>
              <a:rPr lang="en-GB" dirty="0"/>
              <a:t>License exempt demand:20kWh</a:t>
            </a:r>
          </a:p>
          <a:p>
            <a:endParaRPr lang="en-GB" dirty="0"/>
          </a:p>
          <a:p>
            <a:r>
              <a:rPr lang="en-GB" dirty="0"/>
              <a:t>Licensed import:10kWh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3B726-A335-7C02-5E1E-DD10238CE50F}"/>
              </a:ext>
            </a:extLst>
          </p:cNvPr>
          <p:cNvCxnSpPr/>
          <p:nvPr/>
        </p:nvCxnSpPr>
        <p:spPr>
          <a:xfrm>
            <a:off x="6096000" y="1757363"/>
            <a:ext cx="247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4A0B8-F8A8-A97A-406B-94612F3FE599}"/>
              </a:ext>
            </a:extLst>
          </p:cNvPr>
          <p:cNvCxnSpPr/>
          <p:nvPr/>
        </p:nvCxnSpPr>
        <p:spPr>
          <a:xfrm>
            <a:off x="8572500" y="1757363"/>
            <a:ext cx="0" cy="3100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DD9F60-CE0A-6140-B9F7-1EFE0C9675F0}"/>
              </a:ext>
            </a:extLst>
          </p:cNvPr>
          <p:cNvSpPr txBox="1"/>
          <p:nvPr/>
        </p:nvSpPr>
        <p:spPr>
          <a:xfrm>
            <a:off x="8850514" y="3214688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VIRTUAL 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7B865-CC75-9065-9269-6DB880409ACE}"/>
              </a:ext>
            </a:extLst>
          </p:cNvPr>
          <p:cNvSpPr txBox="1"/>
          <p:nvPr/>
        </p:nvSpPr>
        <p:spPr>
          <a:xfrm>
            <a:off x="7739527" y="36936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7800A-25F0-BD1B-FF04-5BA51DB70A98}"/>
              </a:ext>
            </a:extLst>
          </p:cNvPr>
          <p:cNvSpPr txBox="1"/>
          <p:nvPr/>
        </p:nvSpPr>
        <p:spPr>
          <a:xfrm>
            <a:off x="9835318" y="4399176"/>
            <a:ext cx="4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23FFA-8596-72F3-CBE1-2272006ED585}"/>
              </a:ext>
            </a:extLst>
          </p:cNvPr>
          <p:cNvSpPr txBox="1"/>
          <p:nvPr/>
        </p:nvSpPr>
        <p:spPr>
          <a:xfrm>
            <a:off x="7470774" y="502496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083D0-1C3D-AA7E-AB61-5AD271239634}"/>
              </a:ext>
            </a:extLst>
          </p:cNvPr>
          <p:cNvSpPr txBox="1"/>
          <p:nvPr/>
        </p:nvSpPr>
        <p:spPr>
          <a:xfrm>
            <a:off x="9793038" y="5688968"/>
            <a:ext cx="4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-10</a:t>
            </a:r>
          </a:p>
        </p:txBody>
      </p:sp>
    </p:spTree>
    <p:extLst>
      <p:ext uri="{BB962C8B-B14F-4D97-AF65-F5344CB8AC3E}">
        <p14:creationId xmlns:p14="http://schemas.microsoft.com/office/powerpoint/2010/main" val="89915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9FFD-7B9C-47B0-A261-D63755C2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99D6-F365-AE50-D7E3-4E8BC2E0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supply models for flats</a:t>
            </a:r>
          </a:p>
        </p:txBody>
      </p:sp>
    </p:spTree>
    <p:extLst>
      <p:ext uri="{BB962C8B-B14F-4D97-AF65-F5344CB8AC3E}">
        <p14:creationId xmlns:p14="http://schemas.microsoft.com/office/powerpoint/2010/main" val="51017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6330-482C-43A9-1F63-EEA1ED6F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wire- solar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229A-0171-0687-C800-969316A9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02" y="1825625"/>
            <a:ext cx="4848497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Static or dynamic splitting of communal solar </a:t>
            </a:r>
          </a:p>
          <a:p>
            <a:r>
              <a:rPr lang="en-GB" dirty="0"/>
              <a:t>Requires physical connection from solar inverter to flat for connection ‘behind the meter’</a:t>
            </a:r>
          </a:p>
          <a:p>
            <a:r>
              <a:rPr lang="en-GB" dirty="0"/>
              <a:t>Provides access to solar independently of choice of supplier</a:t>
            </a:r>
          </a:p>
          <a:p>
            <a:r>
              <a:rPr lang="en-GB" dirty="0"/>
              <a:t>Solar usage billed separately from grid electricity </a:t>
            </a:r>
          </a:p>
          <a:p>
            <a:r>
              <a:rPr lang="en-GB" dirty="0"/>
              <a:t>Can provide improvement to flat EPC rating</a:t>
            </a:r>
          </a:p>
          <a:p>
            <a:r>
              <a:rPr lang="en-GB" dirty="0"/>
              <a:t>Operational example: </a:t>
            </a:r>
            <a:r>
              <a:rPr lang="en-GB" dirty="0" err="1"/>
              <a:t>Solshare</a:t>
            </a:r>
            <a:r>
              <a:rPr lang="en-GB" dirty="0"/>
              <a:t> </a:t>
            </a:r>
          </a:p>
        </p:txBody>
      </p:sp>
      <p:pic>
        <p:nvPicPr>
          <p:cNvPr id="5" name="Picture 4" descr="A drawing of a building with wires&#10;&#10;AI-generated content may be incorrect.">
            <a:extLst>
              <a:ext uri="{FF2B5EF4-FFF2-40B4-BE49-F238E27FC236}">
                <a16:creationId xmlns:a16="http://schemas.microsoft.com/office/drawing/2014/main" id="{E4996BE5-414A-B316-8469-D84D6973E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2210"/>
            <a:ext cx="5579573" cy="48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4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54AA-BE72-6615-E10F-36B2E200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40DC-0FC0-A338-0BB9-7FD52473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wire- communal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628-6B9E-5D55-C89A-B7BE017C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46" y="1825625"/>
            <a:ext cx="5545853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Physical ‘boundary’ meter measures total import and export from the block</a:t>
            </a:r>
          </a:p>
          <a:p>
            <a:r>
              <a:rPr lang="en-GB" dirty="0"/>
              <a:t>Flats typically have new sub-meters fitted to measure individual consumption (replacing existing smart meter in retrofit scenario)</a:t>
            </a:r>
          </a:p>
          <a:p>
            <a:r>
              <a:rPr lang="en-GB" dirty="0"/>
              <a:t>Solar and grid electricity can be billed separately or combined</a:t>
            </a:r>
          </a:p>
          <a:p>
            <a:r>
              <a:rPr lang="en-GB" dirty="0"/>
              <a:t>Can be more difficult for customers to change supplier as all supply is via the communal meter</a:t>
            </a:r>
          </a:p>
          <a:p>
            <a:r>
              <a:rPr lang="en-GB" dirty="0"/>
              <a:t>Operational example: Emergent Energy</a:t>
            </a:r>
          </a:p>
        </p:txBody>
      </p:sp>
      <p:pic>
        <p:nvPicPr>
          <p:cNvPr id="5" name="Picture 4" descr="A drawing of a building with a diagram&#10;&#10;AI-generated content may be incorrect.">
            <a:extLst>
              <a:ext uri="{FF2B5EF4-FFF2-40B4-BE49-F238E27FC236}">
                <a16:creationId xmlns:a16="http://schemas.microsoft.com/office/drawing/2014/main" id="{781C0B3B-E765-4241-8EBE-7D3F4F20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6" y="1403196"/>
            <a:ext cx="4926096" cy="48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3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D758-7CFB-207F-5F1B-D66A37A0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F8FD-1FE7-0A1D-89C4-89F77A1C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124D-9D92-B4DB-F94B-22102BD5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6819"/>
            <a:ext cx="10515600" cy="185878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Virtual meter measures total import and export from participating customers on a half hourly basis</a:t>
            </a:r>
          </a:p>
          <a:p>
            <a:r>
              <a:rPr lang="en-GB" dirty="0"/>
              <a:t>Existing SMETS smart meters can be used</a:t>
            </a:r>
          </a:p>
          <a:p>
            <a:r>
              <a:rPr lang="en-GB" dirty="0"/>
              <a:t>Solar and grid electricity can be billed separately or combined</a:t>
            </a:r>
          </a:p>
          <a:p>
            <a:r>
              <a:rPr lang="en-GB" dirty="0"/>
              <a:t>Requires a licensed supplier to provide billing services and ‘top up’ grid electricity</a:t>
            </a:r>
          </a:p>
          <a:p>
            <a:r>
              <a:rPr lang="en-GB" dirty="0"/>
              <a:t>Operational example: Energy Local </a:t>
            </a:r>
            <a:r>
              <a:rPr lang="en-GB" dirty="0" err="1"/>
              <a:t>Roupell</a:t>
            </a:r>
            <a:r>
              <a:rPr lang="en-GB" dirty="0"/>
              <a:t> Park</a:t>
            </a:r>
          </a:p>
        </p:txBody>
      </p:sp>
      <p:pic>
        <p:nvPicPr>
          <p:cNvPr id="5" name="Picture 4" descr="A diagram of a building and a wire&#10;&#10;AI-generated content may be incorrect.">
            <a:extLst>
              <a:ext uri="{FF2B5EF4-FFF2-40B4-BE49-F238E27FC236}">
                <a16:creationId xmlns:a16="http://schemas.microsoft.com/office/drawing/2014/main" id="{6BABA5FA-04C3-80B5-DC74-8A30EF40B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11" y="1493799"/>
            <a:ext cx="6140766" cy="32259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ED927E-BE98-8A36-EFA2-07FE31B9D855}"/>
              </a:ext>
            </a:extLst>
          </p:cNvPr>
          <p:cNvCxnSpPr>
            <a:cxnSpLocks/>
          </p:cNvCxnSpPr>
          <p:nvPr/>
        </p:nvCxnSpPr>
        <p:spPr>
          <a:xfrm flipV="1">
            <a:off x="3737987" y="3727938"/>
            <a:ext cx="0" cy="31149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769EFB-6633-2AE0-A30D-0216120545C4}"/>
              </a:ext>
            </a:extLst>
          </p:cNvPr>
          <p:cNvCxnSpPr>
            <a:cxnSpLocks/>
          </p:cNvCxnSpPr>
          <p:nvPr/>
        </p:nvCxnSpPr>
        <p:spPr>
          <a:xfrm flipH="1">
            <a:off x="3737987" y="3727937"/>
            <a:ext cx="3607358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63A110-4259-277A-5CFA-0E23B8EACE4A}"/>
              </a:ext>
            </a:extLst>
          </p:cNvPr>
          <p:cNvCxnSpPr>
            <a:cxnSpLocks/>
          </p:cNvCxnSpPr>
          <p:nvPr/>
        </p:nvCxnSpPr>
        <p:spPr>
          <a:xfrm flipV="1">
            <a:off x="6521381" y="2215887"/>
            <a:ext cx="0" cy="4839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1EC509-3493-16AE-EB30-E939CDBC7D39}"/>
              </a:ext>
            </a:extLst>
          </p:cNvPr>
          <p:cNvCxnSpPr>
            <a:cxnSpLocks/>
          </p:cNvCxnSpPr>
          <p:nvPr/>
        </p:nvCxnSpPr>
        <p:spPr>
          <a:xfrm flipH="1">
            <a:off x="6521381" y="2215887"/>
            <a:ext cx="142714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DCC2E5-D443-E3A2-4899-C3EE7EB8C4AD}"/>
              </a:ext>
            </a:extLst>
          </p:cNvPr>
          <p:cNvCxnSpPr>
            <a:cxnSpLocks/>
          </p:cNvCxnSpPr>
          <p:nvPr/>
        </p:nvCxnSpPr>
        <p:spPr>
          <a:xfrm flipH="1">
            <a:off x="6521381" y="2699882"/>
            <a:ext cx="8239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9E499B-76C6-CC55-5611-3D8FCC38682D}"/>
              </a:ext>
            </a:extLst>
          </p:cNvPr>
          <p:cNvCxnSpPr>
            <a:cxnSpLocks/>
          </p:cNvCxnSpPr>
          <p:nvPr/>
        </p:nvCxnSpPr>
        <p:spPr>
          <a:xfrm>
            <a:off x="7345345" y="2699882"/>
            <a:ext cx="0" cy="10280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3431C1-1881-4A5B-817B-15C211DE3A39}"/>
              </a:ext>
            </a:extLst>
          </p:cNvPr>
          <p:cNvCxnSpPr>
            <a:cxnSpLocks/>
          </p:cNvCxnSpPr>
          <p:nvPr/>
        </p:nvCxnSpPr>
        <p:spPr>
          <a:xfrm flipH="1">
            <a:off x="3737987" y="4039437"/>
            <a:ext cx="413992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CF5CA2-172D-2D78-44B5-FE8A06DD886B}"/>
              </a:ext>
            </a:extLst>
          </p:cNvPr>
          <p:cNvCxnSpPr>
            <a:cxnSpLocks/>
          </p:cNvCxnSpPr>
          <p:nvPr/>
        </p:nvCxnSpPr>
        <p:spPr>
          <a:xfrm>
            <a:off x="7877908" y="2185854"/>
            <a:ext cx="0" cy="18535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AD4263-D301-3C31-F186-8CDF08FE4812}"/>
              </a:ext>
            </a:extLst>
          </p:cNvPr>
          <p:cNvSpPr txBox="1"/>
          <p:nvPr/>
        </p:nvSpPr>
        <p:spPr>
          <a:xfrm>
            <a:off x="5176685" y="1909862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Virtual meter</a:t>
            </a:r>
          </a:p>
        </p:txBody>
      </p:sp>
    </p:spTree>
    <p:extLst>
      <p:ext uri="{BB962C8B-B14F-4D97-AF65-F5344CB8AC3E}">
        <p14:creationId xmlns:p14="http://schemas.microsoft.com/office/powerpoint/2010/main" val="310301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569C-3B9F-9229-C574-8055A8B4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distinctions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FB5ED-0731-0C07-7A6F-8C5C6E99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Private network/ public network</a:t>
            </a:r>
          </a:p>
          <a:p>
            <a:r>
              <a:rPr lang="en-GB" dirty="0"/>
              <a:t>Physical/virtual metering</a:t>
            </a:r>
          </a:p>
          <a:p>
            <a:r>
              <a:rPr lang="en-GB" dirty="0"/>
              <a:t>Rural/urban</a:t>
            </a:r>
          </a:p>
          <a:p>
            <a:r>
              <a:rPr lang="en-GB" dirty="0"/>
              <a:t>Domestic/non-domestic</a:t>
            </a:r>
          </a:p>
          <a:p>
            <a:r>
              <a:rPr lang="en-GB" dirty="0"/>
              <a:t>Licensed/license exempt</a:t>
            </a:r>
          </a:p>
          <a:p>
            <a:r>
              <a:rPr lang="en-GB" dirty="0"/>
              <a:t>Metering/settlement</a:t>
            </a:r>
          </a:p>
          <a:p>
            <a:r>
              <a:rPr lang="en-GB" dirty="0"/>
              <a:t>MPAN/meter</a:t>
            </a:r>
          </a:p>
        </p:txBody>
      </p:sp>
    </p:spTree>
    <p:extLst>
      <p:ext uri="{BB962C8B-B14F-4D97-AF65-F5344CB8AC3E}">
        <p14:creationId xmlns:p14="http://schemas.microsoft.com/office/powerpoint/2010/main" val="215780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068B7-80C9-138D-28A3-133829E7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D9A9-D0E1-6765-AF78-49865D01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Modification P455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05F0-4C80-3459-4E67-3A5300F7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Raised by Emergent Energy in June 2023</a:t>
            </a:r>
          </a:p>
          <a:p>
            <a:r>
              <a:rPr lang="en-GB" dirty="0"/>
              <a:t>Implemented September 2024</a:t>
            </a:r>
          </a:p>
          <a:p>
            <a:r>
              <a:rPr lang="en-GB" dirty="0"/>
              <a:t>Allows data from sub-meters on private wire networks to be used for settlement</a:t>
            </a:r>
          </a:p>
          <a:p>
            <a:r>
              <a:rPr lang="en-GB" dirty="0"/>
              <a:t>Simplifies the industry interfaces required for supply on  private wire networks</a:t>
            </a:r>
          </a:p>
          <a:p>
            <a:r>
              <a:rPr lang="en-GB" dirty="0"/>
              <a:t>Domestic and Non-domestic</a:t>
            </a:r>
          </a:p>
        </p:txBody>
      </p:sp>
    </p:spTree>
    <p:extLst>
      <p:ext uri="{BB962C8B-B14F-4D97-AF65-F5344CB8AC3E}">
        <p14:creationId xmlns:p14="http://schemas.microsoft.com/office/powerpoint/2010/main" val="237339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8361D-3B68-8EEE-D304-E89C9E9C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3343-01B2-B370-679C-98F01598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Non-domestic local supply models</a:t>
            </a:r>
          </a:p>
        </p:txBody>
      </p:sp>
    </p:spTree>
    <p:extLst>
      <p:ext uri="{BB962C8B-B14F-4D97-AF65-F5344CB8AC3E}">
        <p14:creationId xmlns:p14="http://schemas.microsoft.com/office/powerpoint/2010/main" val="158793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729F0-2C23-6A21-3957-55A76D8A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55" y="651455"/>
            <a:ext cx="6753445" cy="55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24EA6-1295-E4F1-0C21-3730FC0A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factory&#10;&#10;AI-generated content may be incorrect.">
            <a:extLst>
              <a:ext uri="{FF2B5EF4-FFF2-40B4-BE49-F238E27FC236}">
                <a16:creationId xmlns:a16="http://schemas.microsoft.com/office/drawing/2014/main" id="{3FC72871-C80E-32C4-3003-7288F9F5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2041525"/>
            <a:ext cx="4000500" cy="3060700"/>
          </a:xfrm>
          <a:prstGeom prst="rect">
            <a:avLst/>
          </a:prstGeom>
        </p:spPr>
      </p:pic>
      <p:pic>
        <p:nvPicPr>
          <p:cNvPr id="6" name="Picture 5" descr="A windmill in a field&#10;&#10;AI-generated content may be incorrect.">
            <a:extLst>
              <a:ext uri="{FF2B5EF4-FFF2-40B4-BE49-F238E27FC236}">
                <a16:creationId xmlns:a16="http://schemas.microsoft.com/office/drawing/2014/main" id="{41B13FA7-79B1-32CF-7C47-FB51C406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61" y="2041525"/>
            <a:ext cx="3413762" cy="334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CD6E9-030F-707F-2D22-68B3CEDEC9F3}"/>
              </a:ext>
            </a:extLst>
          </p:cNvPr>
          <p:cNvSpPr txBox="1"/>
          <p:nvPr/>
        </p:nvSpPr>
        <p:spPr>
          <a:xfrm>
            <a:off x="6096000" y="4460471"/>
            <a:ext cx="9048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ACCA7-9B47-899E-3649-AA457E8BE6B5}"/>
              </a:ext>
            </a:extLst>
          </p:cNvPr>
          <p:cNvCxnSpPr/>
          <p:nvPr/>
        </p:nvCxnSpPr>
        <p:spPr>
          <a:xfrm>
            <a:off x="7000875" y="4610101"/>
            <a:ext cx="146307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F57F87-3F9B-F686-6F28-C35B10920A4E}"/>
              </a:ext>
            </a:extLst>
          </p:cNvPr>
          <p:cNvCxnSpPr>
            <a:cxnSpLocks/>
          </p:cNvCxnSpPr>
          <p:nvPr/>
        </p:nvCxnSpPr>
        <p:spPr>
          <a:xfrm>
            <a:off x="4632923" y="3762376"/>
            <a:ext cx="186789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7250D9-9902-6FFE-3971-9106725E5E29}"/>
              </a:ext>
            </a:extLst>
          </p:cNvPr>
          <p:cNvCxnSpPr>
            <a:cxnSpLocks/>
          </p:cNvCxnSpPr>
          <p:nvPr/>
        </p:nvCxnSpPr>
        <p:spPr>
          <a:xfrm>
            <a:off x="6510338" y="3762376"/>
            <a:ext cx="0" cy="7181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4D1FFF1-D5B8-8907-FB37-8036673EE0A3}"/>
              </a:ext>
            </a:extLst>
          </p:cNvPr>
          <p:cNvSpPr txBox="1"/>
          <p:nvPr/>
        </p:nvSpPr>
        <p:spPr>
          <a:xfrm>
            <a:off x="5231113" y="5298562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AF9A81-C715-F1E4-4AC4-3082A2C3879A}"/>
              </a:ext>
            </a:extLst>
          </p:cNvPr>
          <p:cNvSpPr txBox="1"/>
          <p:nvPr/>
        </p:nvSpPr>
        <p:spPr>
          <a:xfrm>
            <a:off x="6920902" y="5282129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9F45D9-D594-64BD-953A-619596B1AD98}"/>
              </a:ext>
            </a:extLst>
          </p:cNvPr>
          <p:cNvCxnSpPr>
            <a:cxnSpLocks/>
          </p:cNvCxnSpPr>
          <p:nvPr/>
        </p:nvCxnSpPr>
        <p:spPr>
          <a:xfrm>
            <a:off x="6500813" y="4862945"/>
            <a:ext cx="9525" cy="1092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7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D8A1-231E-FAF1-FF76-F9DF703D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factory&#10;&#10;AI-generated content may be incorrect.">
            <a:extLst>
              <a:ext uri="{FF2B5EF4-FFF2-40B4-BE49-F238E27FC236}">
                <a16:creationId xmlns:a16="http://schemas.microsoft.com/office/drawing/2014/main" id="{BA0D1390-32AA-039E-AA1C-21226EB0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75" y="1980129"/>
            <a:ext cx="4000500" cy="3060700"/>
          </a:xfrm>
          <a:prstGeom prst="rect">
            <a:avLst/>
          </a:prstGeom>
        </p:spPr>
      </p:pic>
      <p:pic>
        <p:nvPicPr>
          <p:cNvPr id="6" name="Picture 5" descr="A windmill in a field&#10;&#10;AI-generated content may be incorrect.">
            <a:extLst>
              <a:ext uri="{FF2B5EF4-FFF2-40B4-BE49-F238E27FC236}">
                <a16:creationId xmlns:a16="http://schemas.microsoft.com/office/drawing/2014/main" id="{60BD5D90-C227-2B64-47AA-043602F0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6" y="2449517"/>
            <a:ext cx="2293251" cy="22447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DCED32-A92E-1E84-510B-D26E78A0A625}"/>
              </a:ext>
            </a:extLst>
          </p:cNvPr>
          <p:cNvCxnSpPr>
            <a:cxnSpLocks/>
          </p:cNvCxnSpPr>
          <p:nvPr/>
        </p:nvCxnSpPr>
        <p:spPr>
          <a:xfrm>
            <a:off x="8038203" y="4449248"/>
            <a:ext cx="73054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8ACD98-A44A-EC79-7261-55F22C3A79C6}"/>
              </a:ext>
            </a:extLst>
          </p:cNvPr>
          <p:cNvSpPr txBox="1"/>
          <p:nvPr/>
        </p:nvSpPr>
        <p:spPr>
          <a:xfrm>
            <a:off x="6527277" y="4874954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BD07ED-AA94-0C37-ED46-56CFAF5642F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934195" y="4449248"/>
            <a:ext cx="4199133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A2BCA5-DC6C-1F20-0798-24F1B30A11DC}"/>
              </a:ext>
            </a:extLst>
          </p:cNvPr>
          <p:cNvSpPr txBox="1"/>
          <p:nvPr/>
        </p:nvSpPr>
        <p:spPr>
          <a:xfrm>
            <a:off x="7133328" y="4264582"/>
            <a:ext cx="9048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237F8-E566-5B2B-DAD2-77AF77D58237}"/>
              </a:ext>
            </a:extLst>
          </p:cNvPr>
          <p:cNvSpPr txBox="1"/>
          <p:nvPr/>
        </p:nvSpPr>
        <p:spPr>
          <a:xfrm>
            <a:off x="6327371" y="3867064"/>
            <a:ext cx="137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03D4F8-7502-F547-538B-A9C3EF38D62A}"/>
              </a:ext>
            </a:extLst>
          </p:cNvPr>
          <p:cNvCxnSpPr>
            <a:cxnSpLocks/>
          </p:cNvCxnSpPr>
          <p:nvPr/>
        </p:nvCxnSpPr>
        <p:spPr>
          <a:xfrm>
            <a:off x="7581002" y="4633914"/>
            <a:ext cx="9525" cy="1092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0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D8A1-231E-FAF1-FF76-F9DF703D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factory&#10;&#10;AI-generated content may be incorrect.">
            <a:extLst>
              <a:ext uri="{FF2B5EF4-FFF2-40B4-BE49-F238E27FC236}">
                <a16:creationId xmlns:a16="http://schemas.microsoft.com/office/drawing/2014/main" id="{BA0D1390-32AA-039E-AA1C-21226EB0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75" y="1980129"/>
            <a:ext cx="4000500" cy="3060700"/>
          </a:xfrm>
          <a:prstGeom prst="rect">
            <a:avLst/>
          </a:prstGeom>
        </p:spPr>
      </p:pic>
      <p:pic>
        <p:nvPicPr>
          <p:cNvPr id="6" name="Picture 5" descr="A windmill in a field&#10;&#10;AI-generated content may be incorrect.">
            <a:extLst>
              <a:ext uri="{FF2B5EF4-FFF2-40B4-BE49-F238E27FC236}">
                <a16:creationId xmlns:a16="http://schemas.microsoft.com/office/drawing/2014/main" id="{60BD5D90-C227-2B64-47AA-043602F0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6" y="2449517"/>
            <a:ext cx="2293251" cy="2244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336FA-7FEE-0922-2CE5-70D3FA49A994}"/>
              </a:ext>
            </a:extLst>
          </p:cNvPr>
          <p:cNvSpPr txBox="1"/>
          <p:nvPr/>
        </p:nvSpPr>
        <p:spPr>
          <a:xfrm>
            <a:off x="3359990" y="4251366"/>
            <a:ext cx="9048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DCED32-A92E-1E84-510B-D26E78A0A625}"/>
              </a:ext>
            </a:extLst>
          </p:cNvPr>
          <p:cNvCxnSpPr>
            <a:cxnSpLocks/>
          </p:cNvCxnSpPr>
          <p:nvPr/>
        </p:nvCxnSpPr>
        <p:spPr>
          <a:xfrm>
            <a:off x="8096250" y="4449248"/>
            <a:ext cx="67250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FB335A-1E3F-DB1F-8E4A-D2D7604DCDD3}"/>
              </a:ext>
            </a:extLst>
          </p:cNvPr>
          <p:cNvSpPr txBox="1"/>
          <p:nvPr/>
        </p:nvSpPr>
        <p:spPr>
          <a:xfrm>
            <a:off x="3227738" y="470571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8ACD98-A44A-EC79-7261-55F22C3A79C6}"/>
              </a:ext>
            </a:extLst>
          </p:cNvPr>
          <p:cNvSpPr txBox="1"/>
          <p:nvPr/>
        </p:nvSpPr>
        <p:spPr>
          <a:xfrm>
            <a:off x="5324475" y="4743962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BD07ED-AA94-0C37-ED46-56CFAF5642F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280049" y="4430197"/>
            <a:ext cx="2853279" cy="190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A2BCA5-DC6C-1F20-0798-24F1B30A11DC}"/>
              </a:ext>
            </a:extLst>
          </p:cNvPr>
          <p:cNvSpPr txBox="1"/>
          <p:nvPr/>
        </p:nvSpPr>
        <p:spPr>
          <a:xfrm>
            <a:off x="7133328" y="4264582"/>
            <a:ext cx="9048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DCC8BE-86B9-ABF8-2013-222E8C346B65}"/>
              </a:ext>
            </a:extLst>
          </p:cNvPr>
          <p:cNvCxnSpPr/>
          <p:nvPr/>
        </p:nvCxnSpPr>
        <p:spPr>
          <a:xfrm>
            <a:off x="4391520" y="3571875"/>
            <a:ext cx="0" cy="19716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2237F8-E566-5B2B-DAD2-77AF77D58237}"/>
              </a:ext>
            </a:extLst>
          </p:cNvPr>
          <p:cNvSpPr txBox="1"/>
          <p:nvPr/>
        </p:nvSpPr>
        <p:spPr>
          <a:xfrm>
            <a:off x="7133328" y="4711422"/>
            <a:ext cx="137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ECA9C3-C0E7-2442-642B-98BA58FD32F8}"/>
              </a:ext>
            </a:extLst>
          </p:cNvPr>
          <p:cNvCxnSpPr/>
          <p:nvPr/>
        </p:nvCxnSpPr>
        <p:spPr>
          <a:xfrm>
            <a:off x="7062676" y="3648076"/>
            <a:ext cx="0" cy="19716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98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BED4-E84E-ADAB-C85C-AADA03F7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Modification P442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29CE-A8CE-E446-7B2B-D57661D5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Raised by Urban Chain in July 2022</a:t>
            </a:r>
          </a:p>
          <a:p>
            <a:r>
              <a:rPr lang="en-GB" dirty="0"/>
              <a:t>Implemented February 2025</a:t>
            </a:r>
          </a:p>
          <a:p>
            <a:r>
              <a:rPr lang="en-GB" dirty="0"/>
              <a:t>Creates new role of ‘Exempt Supply Notification Agent’</a:t>
            </a:r>
          </a:p>
          <a:p>
            <a:r>
              <a:rPr lang="en-GB" dirty="0"/>
              <a:t>Enables license exempt generation to recover policy and network costs through a credit mechanism</a:t>
            </a:r>
          </a:p>
          <a:p>
            <a:r>
              <a:rPr lang="en-GB" dirty="0"/>
              <a:t>Non-domestic (currently)</a:t>
            </a:r>
          </a:p>
          <a:p>
            <a:r>
              <a:rPr lang="en-GB" dirty="0"/>
              <a:t>Not limited by distance</a:t>
            </a:r>
          </a:p>
        </p:txBody>
      </p:sp>
    </p:spTree>
    <p:extLst>
      <p:ext uri="{BB962C8B-B14F-4D97-AF65-F5344CB8AC3E}">
        <p14:creationId xmlns:p14="http://schemas.microsoft.com/office/powerpoint/2010/main" val="3712897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FA7BC-6F62-869A-2F26-1C88883F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F510-CAEF-5FBF-FEAF-F59C4494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6458-0F05-6AA7-A9AE-47F5694B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Operating costs</a:t>
            </a:r>
          </a:p>
          <a:p>
            <a:r>
              <a:rPr lang="en-GB" dirty="0"/>
              <a:t>Customer recruitment</a:t>
            </a:r>
          </a:p>
          <a:p>
            <a:r>
              <a:rPr lang="en-GB" dirty="0"/>
              <a:t>Network maintenance</a:t>
            </a:r>
          </a:p>
          <a:p>
            <a:r>
              <a:rPr lang="en-GB" dirty="0"/>
              <a:t>Meter requirements</a:t>
            </a:r>
          </a:p>
          <a:p>
            <a:r>
              <a:rPr lang="en-GB" dirty="0"/>
              <a:t>Volatility in wholesale costs</a:t>
            </a:r>
          </a:p>
          <a:p>
            <a:r>
              <a:rPr lang="en-GB" dirty="0"/>
              <a:t>Changes to regulation of license exempt supply</a:t>
            </a:r>
          </a:p>
          <a:p>
            <a:r>
              <a:rPr lang="en-GB" dirty="0"/>
              <a:t>Changes to BSC</a:t>
            </a:r>
          </a:p>
        </p:txBody>
      </p:sp>
    </p:spTree>
    <p:extLst>
      <p:ext uri="{BB962C8B-B14F-4D97-AF65-F5344CB8AC3E}">
        <p14:creationId xmlns:p14="http://schemas.microsoft.com/office/powerpoint/2010/main" val="370630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2FF0-EA5A-2727-3E19-2AC991BC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88D7-0169-7DB2-0D5F-D2EC090E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A92C-BA8A-6853-1A20-CDD0A687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Adding value to existing installations</a:t>
            </a:r>
          </a:p>
          <a:p>
            <a:r>
              <a:rPr lang="en-GB" dirty="0"/>
              <a:t>New build developments</a:t>
            </a:r>
          </a:p>
          <a:p>
            <a:r>
              <a:rPr lang="en-GB" dirty="0"/>
              <a:t>Shop around for P442 PPA options (Renewable Exchange Urban Chain, PPAYA, Tem)</a:t>
            </a:r>
          </a:p>
          <a:p>
            <a:r>
              <a:rPr lang="en-GB" dirty="0"/>
              <a:t>Forthcoming P441 consultation</a:t>
            </a:r>
          </a:p>
        </p:txBody>
      </p:sp>
    </p:spTree>
    <p:extLst>
      <p:ext uri="{BB962C8B-B14F-4D97-AF65-F5344CB8AC3E}">
        <p14:creationId xmlns:p14="http://schemas.microsoft.com/office/powerpoint/2010/main" val="7594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F93A-FA39-434E-687B-0582FE15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exemptions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B2750-CD73-AC60-6CC2-7359DBDB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77" y="1825625"/>
            <a:ext cx="4086795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BD92-11C0-B025-30C8-5DEB36A2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D6F5-D3F8-9DE8-CE99-530D53DE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6B79-FCD2-F6D3-FA42-FF0FBC60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Metering- DCC, DCDA</a:t>
            </a:r>
          </a:p>
          <a:p>
            <a:r>
              <a:rPr lang="en-GB" dirty="0"/>
              <a:t>Industry flows- DTN</a:t>
            </a:r>
          </a:p>
          <a:p>
            <a:r>
              <a:rPr lang="en-GB" dirty="0"/>
              <a:t>Industry codes- BSC, SEC, REC, CUSC, DCUSA</a:t>
            </a:r>
          </a:p>
          <a:p>
            <a:r>
              <a:rPr lang="en-GB" dirty="0"/>
              <a:t>Network charges- </a:t>
            </a:r>
            <a:r>
              <a:rPr lang="en-GB" dirty="0" err="1"/>
              <a:t>BSUoS</a:t>
            </a:r>
            <a:r>
              <a:rPr lang="en-GB" dirty="0"/>
              <a:t>, </a:t>
            </a:r>
            <a:r>
              <a:rPr lang="en-GB" dirty="0" err="1"/>
              <a:t>DUoS</a:t>
            </a:r>
            <a:r>
              <a:rPr lang="en-GB" dirty="0"/>
              <a:t>, </a:t>
            </a:r>
            <a:r>
              <a:rPr lang="en-GB" dirty="0" err="1"/>
              <a:t>TNUoS</a:t>
            </a:r>
            <a:r>
              <a:rPr lang="en-GB" dirty="0"/>
              <a:t>, BSC costs</a:t>
            </a:r>
          </a:p>
          <a:p>
            <a:r>
              <a:rPr lang="en-GB" dirty="0"/>
              <a:t>Policy costs- RO, </a:t>
            </a:r>
            <a:r>
              <a:rPr lang="en-GB" dirty="0" err="1"/>
              <a:t>FiT</a:t>
            </a:r>
            <a:r>
              <a:rPr lang="en-GB" dirty="0"/>
              <a:t>, </a:t>
            </a:r>
            <a:r>
              <a:rPr lang="en-GB" dirty="0" err="1"/>
              <a:t>CfD</a:t>
            </a:r>
            <a:r>
              <a:rPr lang="en-GB" dirty="0"/>
              <a:t>, WHD, Capacity Market </a:t>
            </a:r>
          </a:p>
          <a:p>
            <a:r>
              <a:rPr lang="en-GB" dirty="0"/>
              <a:t>Other participants- MOPs, Suppliers</a:t>
            </a:r>
          </a:p>
        </p:txBody>
      </p:sp>
    </p:spTree>
    <p:extLst>
      <p:ext uri="{BB962C8B-B14F-4D97-AF65-F5344CB8AC3E}">
        <p14:creationId xmlns:p14="http://schemas.microsoft.com/office/powerpoint/2010/main" val="16144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745A-094E-07B4-F1A9-51F03C2D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7718-35E0-CD7D-FEC5-5DEB0B9C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8B7E-9CC5-62A1-D316-08911666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Billing systems</a:t>
            </a:r>
          </a:p>
          <a:p>
            <a:r>
              <a:rPr lang="en-GB" dirty="0"/>
              <a:t>Customer service</a:t>
            </a:r>
          </a:p>
          <a:p>
            <a:r>
              <a:rPr lang="en-GB" dirty="0"/>
              <a:t>Contract management</a:t>
            </a:r>
          </a:p>
          <a:p>
            <a:r>
              <a:rPr lang="en-GB" dirty="0"/>
              <a:t>Procurement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Meter installations</a:t>
            </a:r>
          </a:p>
          <a:p>
            <a:r>
              <a:rPr lang="en-GB" dirty="0"/>
              <a:t>Network maintenance</a:t>
            </a:r>
          </a:p>
        </p:txBody>
      </p:sp>
    </p:spTree>
    <p:extLst>
      <p:ext uri="{BB962C8B-B14F-4D97-AF65-F5344CB8AC3E}">
        <p14:creationId xmlns:p14="http://schemas.microsoft.com/office/powerpoint/2010/main" val="276129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3E44-0829-C9B1-3D88-900B49E1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BDEB-E3BB-D2EB-23DF-78930A5A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EA33AE-079E-FE04-FC31-A49E46B304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2494"/>
          <a:ext cx="10515600" cy="365760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1040486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065837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241132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96200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Component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% of Bill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£ / year (on £1,200 bill)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Cumulative 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1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Wholesale 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35%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~£420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57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Network Costs (</a:t>
                      </a:r>
                      <a:r>
                        <a:rPr lang="en-GB" dirty="0" err="1"/>
                        <a:t>TNUoS</a:t>
                      </a:r>
                      <a:r>
                        <a:rPr lang="en-GB" dirty="0"/>
                        <a:t> + </a:t>
                      </a:r>
                      <a:r>
                        <a:rPr lang="en-GB" dirty="0" err="1"/>
                        <a:t>DUoS</a:t>
                      </a:r>
                      <a:r>
                        <a:rPr lang="en-GB" dirty="0"/>
                        <a:t> + losses)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23%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~£276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58%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62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Balancing Costs (BSUoS + imbalance)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7%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65%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2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Environmental &amp; Social Levies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15%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~£180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80%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965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Supplier Operating Costs &amp; Margin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15%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~£180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95%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89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VAT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5%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~£60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4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7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FC293-5EBC-7099-0B05-9921D9DE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1066-6DEE-5D1A-9946-79E419F4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local electricity supply</a:t>
            </a:r>
          </a:p>
        </p:txBody>
      </p:sp>
    </p:spTree>
    <p:extLst>
      <p:ext uri="{BB962C8B-B14F-4D97-AF65-F5344CB8AC3E}">
        <p14:creationId xmlns:p14="http://schemas.microsoft.com/office/powerpoint/2010/main" val="78548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FE20EB-CE48-8085-FF5F-DD03E91E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370" y="1382852"/>
            <a:ext cx="6111770" cy="40922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094756-B975-68A1-68BF-9B45FF427CD3}"/>
              </a:ext>
            </a:extLst>
          </p:cNvPr>
          <p:cNvCxnSpPr/>
          <p:nvPr/>
        </p:nvCxnSpPr>
        <p:spPr>
          <a:xfrm flipV="1">
            <a:off x="4655127" y="3782291"/>
            <a:ext cx="0" cy="17826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1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urple car with a white background&#10;&#10;AI-generated content may be incorrect.">
            <a:extLst>
              <a:ext uri="{FF2B5EF4-FFF2-40B4-BE49-F238E27FC236}">
                <a16:creationId xmlns:a16="http://schemas.microsoft.com/office/drawing/2014/main" id="{CD5E5D1A-4B45-C0A4-19ED-4E67FA61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3082830"/>
            <a:ext cx="2485048" cy="882080"/>
          </a:xfrm>
          <a:prstGeom prst="rect">
            <a:avLst/>
          </a:prstGeom>
        </p:spPr>
      </p:pic>
      <p:pic>
        <p:nvPicPr>
          <p:cNvPr id="40" name="Picture 39" descr="A person in a suit&#10;&#10;AI-generated content may be incorrect.">
            <a:extLst>
              <a:ext uri="{FF2B5EF4-FFF2-40B4-BE49-F238E27FC236}">
                <a16:creationId xmlns:a16="http://schemas.microsoft.com/office/drawing/2014/main" id="{BAF4E2A4-8CB9-9270-1A8C-ADEFB9B5A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11" y="4280697"/>
            <a:ext cx="812336" cy="2382852"/>
          </a:xfrm>
          <a:prstGeom prst="rect">
            <a:avLst/>
          </a:prstGeom>
        </p:spPr>
      </p:pic>
      <p:pic>
        <p:nvPicPr>
          <p:cNvPr id="42" name="Picture 41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C77BBA47-2271-749A-D922-FFA3753AF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70" y="3887581"/>
            <a:ext cx="401617" cy="558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0BBFC1-1B16-4968-8253-E8DD983283CA}"/>
              </a:ext>
            </a:extLst>
          </p:cNvPr>
          <p:cNvSpPr/>
          <p:nvPr/>
        </p:nvSpPr>
        <p:spPr>
          <a:xfrm>
            <a:off x="4483902" y="2390605"/>
            <a:ext cx="3814762" cy="3534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243AAABE-B955-D26E-162C-855AFFA8C26A}"/>
              </a:ext>
            </a:extLst>
          </p:cNvPr>
          <p:cNvSpPr/>
          <p:nvPr/>
        </p:nvSpPr>
        <p:spPr>
          <a:xfrm>
            <a:off x="4483902" y="633242"/>
            <a:ext cx="3814762" cy="1757363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7204E-2B19-186C-7E68-4BB144C90D05}"/>
              </a:ext>
            </a:extLst>
          </p:cNvPr>
          <p:cNvSpPr/>
          <p:nvPr/>
        </p:nvSpPr>
        <p:spPr>
          <a:xfrm>
            <a:off x="4935586" y="2896455"/>
            <a:ext cx="742950" cy="6715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B537AA-210D-F4FE-CA9D-3BAAE4F2D93E}"/>
              </a:ext>
            </a:extLst>
          </p:cNvPr>
          <p:cNvSpPr/>
          <p:nvPr/>
        </p:nvSpPr>
        <p:spPr>
          <a:xfrm>
            <a:off x="6902498" y="2896455"/>
            <a:ext cx="742950" cy="6715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DDF1A-509B-2D1A-E71A-253974C047B5}"/>
              </a:ext>
            </a:extLst>
          </p:cNvPr>
          <p:cNvSpPr/>
          <p:nvPr/>
        </p:nvSpPr>
        <p:spPr>
          <a:xfrm>
            <a:off x="6019808" y="4349017"/>
            <a:ext cx="742950" cy="15763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4F910C1-F4E7-CD23-544F-112A17D71ECA}"/>
              </a:ext>
            </a:extLst>
          </p:cNvPr>
          <p:cNvSpPr/>
          <p:nvPr/>
        </p:nvSpPr>
        <p:spPr>
          <a:xfrm>
            <a:off x="1071563" y="551425"/>
            <a:ext cx="914400" cy="905900"/>
          </a:xfrm>
          <a:prstGeom prst="sun">
            <a:avLst/>
          </a:prstGeom>
          <a:solidFill>
            <a:srgbClr val="FFC000">
              <a:alpha val="9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4917968D-2D98-98BD-6C42-7E2C05D7DA41}"/>
              </a:ext>
            </a:extLst>
          </p:cNvPr>
          <p:cNvSpPr/>
          <p:nvPr/>
        </p:nvSpPr>
        <p:spPr>
          <a:xfrm>
            <a:off x="4364086" y="1496280"/>
            <a:ext cx="914400" cy="894325"/>
          </a:xfrm>
          <a:prstGeom prst="diagStri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>
            <a:extLst>
              <a:ext uri="{FF2B5EF4-FFF2-40B4-BE49-F238E27FC236}">
                <a16:creationId xmlns:a16="http://schemas.microsoft.com/office/drawing/2014/main" id="{793BCAC8-CB85-19C9-5C72-078414132FC8}"/>
              </a:ext>
            </a:extLst>
          </p:cNvPr>
          <p:cNvSpPr/>
          <p:nvPr/>
        </p:nvSpPr>
        <p:spPr>
          <a:xfrm>
            <a:off x="5307061" y="594299"/>
            <a:ext cx="914400" cy="894325"/>
          </a:xfrm>
          <a:prstGeom prst="diagStri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335B24E4-2E69-B15F-22C3-4A34C85B2B91}"/>
              </a:ext>
            </a:extLst>
          </p:cNvPr>
          <p:cNvSpPr/>
          <p:nvPr/>
        </p:nvSpPr>
        <p:spPr>
          <a:xfrm>
            <a:off x="2286000" y="675505"/>
            <a:ext cx="885825" cy="369607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C56A8E04-0F7F-5200-CA1B-6FE3071FE356}"/>
              </a:ext>
            </a:extLst>
          </p:cNvPr>
          <p:cNvSpPr/>
          <p:nvPr/>
        </p:nvSpPr>
        <p:spPr>
          <a:xfrm>
            <a:off x="2028329" y="1246493"/>
            <a:ext cx="872035" cy="369607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E024FF32-0760-18D9-8BD2-0D249E65E27C}"/>
              </a:ext>
            </a:extLst>
          </p:cNvPr>
          <p:cNvSpPr/>
          <p:nvPr/>
        </p:nvSpPr>
        <p:spPr>
          <a:xfrm>
            <a:off x="1692325" y="1616100"/>
            <a:ext cx="714375" cy="52065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24B401-049A-CA32-FBA8-AC1B4D37C9D6}"/>
              </a:ext>
            </a:extLst>
          </p:cNvPr>
          <p:cNvCxnSpPr>
            <a:stCxn id="14" idx="1"/>
          </p:cNvCxnSpPr>
          <p:nvPr/>
        </p:nvCxnSpPr>
        <p:spPr>
          <a:xfrm flipH="1">
            <a:off x="3878310" y="2167024"/>
            <a:ext cx="485776" cy="4450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1F9CC1-CC81-8C30-E347-46990BE6C0BE}"/>
              </a:ext>
            </a:extLst>
          </p:cNvPr>
          <p:cNvCxnSpPr/>
          <p:nvPr/>
        </p:nvCxnSpPr>
        <p:spPr>
          <a:xfrm>
            <a:off x="3878310" y="2612061"/>
            <a:ext cx="0" cy="33133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4424B4-855A-67FD-E2FA-1476C867D4C4}"/>
              </a:ext>
            </a:extLst>
          </p:cNvPr>
          <p:cNvCxnSpPr/>
          <p:nvPr/>
        </p:nvCxnSpPr>
        <p:spPr>
          <a:xfrm flipH="1">
            <a:off x="3149648" y="5925405"/>
            <a:ext cx="72866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3A325C-D7D2-A29B-1A12-DAB91E775B03}"/>
              </a:ext>
            </a:extLst>
          </p:cNvPr>
          <p:cNvCxnSpPr>
            <a:cxnSpLocks/>
          </p:cNvCxnSpPr>
          <p:nvPr/>
        </p:nvCxnSpPr>
        <p:spPr>
          <a:xfrm flipH="1">
            <a:off x="292148" y="5908224"/>
            <a:ext cx="21074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765457-77EF-FA54-8805-E8EECB7E5486}"/>
              </a:ext>
            </a:extLst>
          </p:cNvPr>
          <p:cNvCxnSpPr/>
          <p:nvPr/>
        </p:nvCxnSpPr>
        <p:spPr>
          <a:xfrm>
            <a:off x="2315457" y="4769474"/>
            <a:ext cx="0" cy="17716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C4701233-F919-C491-E9A8-6367ADFB0905}"/>
              </a:ext>
            </a:extLst>
          </p:cNvPr>
          <p:cNvSpPr/>
          <p:nvPr/>
        </p:nvSpPr>
        <p:spPr>
          <a:xfrm>
            <a:off x="1051762" y="1815042"/>
            <a:ext cx="714374" cy="728628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B2E281-1154-49E9-0EA7-628F65BF5F08}"/>
              </a:ext>
            </a:extLst>
          </p:cNvPr>
          <p:cNvSpPr txBox="1"/>
          <p:nvPr/>
        </p:nvSpPr>
        <p:spPr>
          <a:xfrm>
            <a:off x="2406699" y="5496781"/>
            <a:ext cx="739629" cy="800219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</a:p>
          <a:p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D145CB-A130-777C-A7EF-267FC9204769}"/>
              </a:ext>
            </a:extLst>
          </p:cNvPr>
          <p:cNvCxnSpPr>
            <a:cxnSpLocks/>
          </p:cNvCxnSpPr>
          <p:nvPr/>
        </p:nvCxnSpPr>
        <p:spPr>
          <a:xfrm flipH="1">
            <a:off x="3878310" y="5908224"/>
            <a:ext cx="605592" cy="816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C39C04D-C9CD-CECD-909F-5D39C29585A0}"/>
              </a:ext>
            </a:extLst>
          </p:cNvPr>
          <p:cNvSpPr txBox="1"/>
          <p:nvPr/>
        </p:nvSpPr>
        <p:spPr>
          <a:xfrm>
            <a:off x="485775" y="6043613"/>
            <a:ext cx="154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6E6D24-0F37-AACB-A690-AF74F2B70790}"/>
              </a:ext>
            </a:extLst>
          </p:cNvPr>
          <p:cNvSpPr txBox="1"/>
          <p:nvPr/>
        </p:nvSpPr>
        <p:spPr>
          <a:xfrm>
            <a:off x="3587088" y="5984697"/>
            <a:ext cx="154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16107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824</Words>
  <Application>Microsoft Office PowerPoint</Application>
  <PresentationFormat>Widescreen</PresentationFormat>
  <Paragraphs>191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Can electrons be local?</vt:lpstr>
      <vt:lpstr>Key distinctions</vt:lpstr>
      <vt:lpstr>License exemptions</vt:lpstr>
      <vt:lpstr>Industry interfaces</vt:lpstr>
      <vt:lpstr>Operational requirements</vt:lpstr>
      <vt:lpstr>Retail cost breakdown</vt:lpstr>
      <vt:lpstr>What is local electricity supply</vt:lpstr>
      <vt:lpstr>PowerPoint Presentation</vt:lpstr>
      <vt:lpstr>PowerPoint Presentation</vt:lpstr>
      <vt:lpstr>Local supply models for houses</vt:lpstr>
      <vt:lpstr>PowerPoint Presentation</vt:lpstr>
      <vt:lpstr>PowerPoint Presentation</vt:lpstr>
      <vt:lpstr>PowerPoint Presentation</vt:lpstr>
      <vt:lpstr>BSC Modification P441</vt:lpstr>
      <vt:lpstr>PowerPoint Presentation</vt:lpstr>
      <vt:lpstr>Local supply models for flats</vt:lpstr>
      <vt:lpstr>Private wire- solar splitting</vt:lpstr>
      <vt:lpstr>Private wire- communal meter</vt:lpstr>
      <vt:lpstr>Virtual meter</vt:lpstr>
      <vt:lpstr>BSC Modification P455</vt:lpstr>
      <vt:lpstr>Non-domestic local supply models</vt:lpstr>
      <vt:lpstr>PowerPoint Presentation</vt:lpstr>
      <vt:lpstr>PowerPoint Presentation</vt:lpstr>
      <vt:lpstr>PowerPoint Presentation</vt:lpstr>
      <vt:lpstr>PowerPoint Presentation</vt:lpstr>
      <vt:lpstr>BSC Modification P442</vt:lpstr>
      <vt:lpstr>Risks to consider</vt:lpstr>
      <vt:lpstr>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Felix Wight</dc:creator>
  <cp:lastModifiedBy>Felix Wight</cp:lastModifiedBy>
  <cp:revision>15</cp:revision>
  <dcterms:created xsi:type="dcterms:W3CDTF">2025-08-18T13:37:52Z</dcterms:created>
  <dcterms:modified xsi:type="dcterms:W3CDTF">2025-09-10T11:01:18Z</dcterms:modified>
</cp:coreProperties>
</file>