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56" r:id="rId2"/>
    <p:sldId id="334" r:id="rId3"/>
    <p:sldId id="358" r:id="rId4"/>
    <p:sldId id="408" r:id="rId5"/>
    <p:sldId id="403" r:id="rId6"/>
    <p:sldId id="409" r:id="rId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0A2"/>
    <a:srgbClr val="3B7CA9"/>
    <a:srgbClr val="4182A3"/>
    <a:srgbClr val="345B8C"/>
    <a:srgbClr val="FFF817"/>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648483-55F8-4BB0-B1E0-46C452251302}" type="datetimeFigureOut">
              <a:rPr lang="en-GB" smtClean="0"/>
              <a:t>24/06/2020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42D2AFD-042F-4162-BE99-3F65CAA5D6BC}" type="slidenum">
              <a:rPr lang="en-GB" smtClean="0"/>
              <a:t>‹#›</a:t>
            </a:fld>
            <a:endParaRPr lang="en-GB"/>
          </a:p>
        </p:txBody>
      </p:sp>
    </p:spTree>
    <p:extLst>
      <p:ext uri="{BB962C8B-B14F-4D97-AF65-F5344CB8AC3E}">
        <p14:creationId xmlns:p14="http://schemas.microsoft.com/office/powerpoint/2010/main" val="96877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 Power: </a:t>
            </a:r>
            <a:r>
              <a:rPr lang="en-GB" sz="1200" dirty="0">
                <a:solidFill>
                  <a:srgbClr val="000000"/>
                </a:solidFill>
              </a:rPr>
              <a:t>visited 115 low income families in their homes, </a:t>
            </a:r>
          </a:p>
          <a:p>
            <a:r>
              <a:rPr lang="en-GB" sz="1200" dirty="0">
                <a:solidFill>
                  <a:srgbClr val="000000"/>
                </a:solidFill>
              </a:rPr>
              <a:t>providing tailored advice</a:t>
            </a:r>
          </a:p>
          <a:p>
            <a:r>
              <a:rPr lang="en-GB" sz="1200" dirty="0">
                <a:solidFill>
                  <a:srgbClr val="000000"/>
                </a:solidFill>
              </a:rPr>
              <a:t>fitting 782 energy and money saving ‘light measures’. </a:t>
            </a:r>
          </a:p>
          <a:p>
            <a:r>
              <a:rPr lang="en-GB" sz="1200" dirty="0">
                <a:solidFill>
                  <a:srgbClr val="000000"/>
                </a:solidFill>
              </a:rPr>
              <a:t>led by a parent who previously volunteered to support the Parent Power project and who gained a professional qualification in domestic energy advice.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ECO Project: Lewisham council funded pilot phase of the project, and makes ECO Flex declarations. </a:t>
            </a:r>
            <a:r>
              <a:rPr lang="en-GB" sz="1200" dirty="0"/>
              <a:t>Work with vetted and reliable energy efficiency installers. total of 77 households have benefitted from money and energy-saving measures. These include loft and cavity wall insulation, replacement boilers, under-floor insulation, internal wall insulation and ventilation systems. A pipeline of 183 households is set to benefit from work in the coming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442D2AFD-042F-4162-BE99-3F65CAA5D6BC}" type="slidenum">
              <a:rPr lang="en-GB" smtClean="0"/>
              <a:t>4</a:t>
            </a:fld>
            <a:endParaRPr lang="en-GB"/>
          </a:p>
        </p:txBody>
      </p:sp>
    </p:spTree>
    <p:extLst>
      <p:ext uri="{BB962C8B-B14F-4D97-AF65-F5344CB8AC3E}">
        <p14:creationId xmlns:p14="http://schemas.microsoft.com/office/powerpoint/2010/main" val="355988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Strengthening &amp; Growing Partnerships: Already good at working collaboratively within the community energy sector. Worked with CREW on collective solar purchase, and learning from them for LED project which we are working on with SE24. Also joined the network of CEL and CEE sharing invaluable knowledge, experience and sector </a:t>
            </a:r>
            <a:r>
              <a:rPr lang="en-GB" dirty="0" err="1"/>
              <a:t>news.</a:t>
            </a:r>
            <a:r>
              <a:rPr lang="en-GB" dirty="0"/>
              <a:t> Now we are focusing on developing our partnership further with the Co-operative movement (Co-op Community Energy), people that are interested in things other than just energy (tackling social </a:t>
            </a:r>
            <a:r>
              <a:rPr lang="en-GB" dirty="0" err="1"/>
              <a:t>inequlality</a:t>
            </a:r>
            <a:r>
              <a:rPr lang="en-GB" dirty="0"/>
              <a:t>, etc) and improving our relationships with our local authorities who have supported us this far – inputting knowledge into local climate emergency plans and acting as client-facing organisation with grassroots engagement from local people. </a:t>
            </a:r>
          </a:p>
        </p:txBody>
      </p:sp>
      <p:sp>
        <p:nvSpPr>
          <p:cNvPr id="4" name="Slide Number Placeholder 3"/>
          <p:cNvSpPr>
            <a:spLocks noGrp="1"/>
          </p:cNvSpPr>
          <p:nvPr>
            <p:ph type="sldNum" sz="quarter" idx="5"/>
          </p:nvPr>
        </p:nvSpPr>
        <p:spPr/>
        <p:txBody>
          <a:bodyPr/>
          <a:lstStyle/>
          <a:p>
            <a:fld id="{442D2AFD-042F-4162-BE99-3F65CAA5D6BC}" type="slidenum">
              <a:rPr lang="en-GB" smtClean="0"/>
              <a:t>5</a:t>
            </a:fld>
            <a:endParaRPr lang="en-GB"/>
          </a:p>
        </p:txBody>
      </p:sp>
    </p:spTree>
    <p:extLst>
      <p:ext uri="{BB962C8B-B14F-4D97-AF65-F5344CB8AC3E}">
        <p14:creationId xmlns:p14="http://schemas.microsoft.com/office/powerpoint/2010/main" val="364214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D7118F77-E938-4889-873C-EB8FC38E569D}"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D5D7C5D-5F26-427C-8395-AB840CFA0EBE}" type="slidenum">
              <a:rPr lang="en-GB" smtClean="0"/>
              <a:pPr>
                <a:defRPr/>
              </a:pPr>
              <a:t>‹#›</a:t>
            </a:fld>
            <a:endParaRPr lang="en-GB"/>
          </a:p>
        </p:txBody>
      </p:sp>
    </p:spTree>
    <p:extLst>
      <p:ext uri="{BB962C8B-B14F-4D97-AF65-F5344CB8AC3E}">
        <p14:creationId xmlns:p14="http://schemas.microsoft.com/office/powerpoint/2010/main" val="207691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B636DA67-5927-4EA3-BA6E-46506F2C449F}"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BEAEEF7-FFC6-4B5C-9E3E-D93716AA188C}" type="slidenum">
              <a:rPr lang="en-GB" smtClean="0"/>
              <a:pPr>
                <a:defRPr/>
              </a:pPr>
              <a:t>‹#›</a:t>
            </a:fld>
            <a:endParaRPr lang="en-GB"/>
          </a:p>
        </p:txBody>
      </p:sp>
    </p:spTree>
    <p:extLst>
      <p:ext uri="{BB962C8B-B14F-4D97-AF65-F5344CB8AC3E}">
        <p14:creationId xmlns:p14="http://schemas.microsoft.com/office/powerpoint/2010/main" val="318217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ABF73547-FF3E-4CAA-820A-AC385D0F8D22}"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DF08498-7659-4AB4-9209-EDD562508898}" type="slidenum">
              <a:rPr lang="en-GB" smtClean="0"/>
              <a:pPr>
                <a:defRPr/>
              </a:pPr>
              <a:t>‹#›</a:t>
            </a:fld>
            <a:endParaRPr lang="en-GB"/>
          </a:p>
        </p:txBody>
      </p:sp>
    </p:spTree>
    <p:extLst>
      <p:ext uri="{BB962C8B-B14F-4D97-AF65-F5344CB8AC3E}">
        <p14:creationId xmlns:p14="http://schemas.microsoft.com/office/powerpoint/2010/main" val="242992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EBF0481A-1196-4424-BB36-E5F1DBB6867A}"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F92CBEB-0458-49E8-8657-F24E578BD698}" type="slidenum">
              <a:rPr lang="en-GB" smtClean="0"/>
              <a:pPr>
                <a:defRPr/>
              </a:pPr>
              <a:t>‹#›</a:t>
            </a:fld>
            <a:endParaRPr lang="en-GB"/>
          </a:p>
        </p:txBody>
      </p:sp>
    </p:spTree>
    <p:extLst>
      <p:ext uri="{BB962C8B-B14F-4D97-AF65-F5344CB8AC3E}">
        <p14:creationId xmlns:p14="http://schemas.microsoft.com/office/powerpoint/2010/main" val="282459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E43F623-1819-4CFC-9928-D71457944779}" type="datetimeFigureOut">
              <a:rPr lang="en-GB" smtClean="0"/>
              <a:pPr>
                <a:defRPr/>
              </a:pPr>
              <a:t>24/06/2020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7A71F54-E75F-4207-A1F5-42D672CBFE05}" type="slidenum">
              <a:rPr lang="en-GB" smtClean="0"/>
              <a:pPr>
                <a:defRPr/>
              </a:pPr>
              <a:t>‹#›</a:t>
            </a:fld>
            <a:endParaRPr lang="en-GB"/>
          </a:p>
        </p:txBody>
      </p:sp>
    </p:spTree>
    <p:extLst>
      <p:ext uri="{BB962C8B-B14F-4D97-AF65-F5344CB8AC3E}">
        <p14:creationId xmlns:p14="http://schemas.microsoft.com/office/powerpoint/2010/main" val="274728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FC0A34B1-93A3-4E31-9768-24F3AC1ECA4A}" type="datetimeFigureOut">
              <a:rPr lang="en-GB" smtClean="0"/>
              <a:pPr>
                <a:defRPr/>
              </a:pPr>
              <a:t>24/06/2020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35E25A3-5A8F-4B2F-A2C3-A4D7982D3F8F}" type="slidenum">
              <a:rPr lang="en-GB" smtClean="0"/>
              <a:pPr>
                <a:defRPr/>
              </a:pPr>
              <a:t>‹#›</a:t>
            </a:fld>
            <a:endParaRPr lang="en-GB"/>
          </a:p>
        </p:txBody>
      </p:sp>
    </p:spTree>
    <p:extLst>
      <p:ext uri="{BB962C8B-B14F-4D97-AF65-F5344CB8AC3E}">
        <p14:creationId xmlns:p14="http://schemas.microsoft.com/office/powerpoint/2010/main" val="338552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D3098395-F9FD-4EE9-B2BD-7FF3C2D6749F}" type="datetimeFigureOut">
              <a:rPr lang="en-GB" smtClean="0"/>
              <a:pPr>
                <a:defRPr/>
              </a:pPr>
              <a:t>24/06/2020</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586DBE6D-3D17-4672-944A-2D3FA7256323}" type="slidenum">
              <a:rPr lang="en-GB" smtClean="0"/>
              <a:pPr>
                <a:defRPr/>
              </a:pPr>
              <a:t>‹#›</a:t>
            </a:fld>
            <a:endParaRPr lang="en-GB"/>
          </a:p>
        </p:txBody>
      </p:sp>
    </p:spTree>
    <p:extLst>
      <p:ext uri="{BB962C8B-B14F-4D97-AF65-F5344CB8AC3E}">
        <p14:creationId xmlns:p14="http://schemas.microsoft.com/office/powerpoint/2010/main" val="78385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FEC04542-04E9-458B-80B4-E4C475CB2128}" type="datetimeFigureOut">
              <a:rPr lang="en-GB" smtClean="0"/>
              <a:pPr>
                <a:defRPr/>
              </a:pPr>
              <a:t>24/06/2020</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926DD75-78FE-48D1-B35F-29599D4E2384}" type="slidenum">
              <a:rPr lang="en-GB" smtClean="0"/>
              <a:pPr>
                <a:defRPr/>
              </a:pPr>
              <a:t>‹#›</a:t>
            </a:fld>
            <a:endParaRPr lang="en-GB"/>
          </a:p>
        </p:txBody>
      </p:sp>
    </p:spTree>
    <p:extLst>
      <p:ext uri="{BB962C8B-B14F-4D97-AF65-F5344CB8AC3E}">
        <p14:creationId xmlns:p14="http://schemas.microsoft.com/office/powerpoint/2010/main" val="196548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FC41C78-2B32-47CD-818C-08A88FD356CD}" type="datetimeFigureOut">
              <a:rPr lang="en-GB" smtClean="0"/>
              <a:pPr>
                <a:defRPr/>
              </a:pPr>
              <a:t>24/06/2020</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181BA3EA-F416-462D-BA87-DC81A70E6C7B}" type="slidenum">
              <a:rPr lang="en-GB" smtClean="0"/>
              <a:pPr>
                <a:defRPr/>
              </a:pPr>
              <a:t>‹#›</a:t>
            </a:fld>
            <a:endParaRPr lang="en-GB"/>
          </a:p>
        </p:txBody>
      </p:sp>
    </p:spTree>
    <p:extLst>
      <p:ext uri="{BB962C8B-B14F-4D97-AF65-F5344CB8AC3E}">
        <p14:creationId xmlns:p14="http://schemas.microsoft.com/office/powerpoint/2010/main" val="360805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5E24987-0E32-451E-8051-9D87FC3D9464}" type="datetimeFigureOut">
              <a:rPr lang="en-GB" smtClean="0"/>
              <a:pPr>
                <a:defRPr/>
              </a:pPr>
              <a:t>24/06/2020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4315337-FCD5-401C-BFDA-04355E257B1A}" type="slidenum">
              <a:rPr lang="en-GB" smtClean="0"/>
              <a:pPr>
                <a:defRPr/>
              </a:pPr>
              <a:t>‹#›</a:t>
            </a:fld>
            <a:endParaRPr lang="en-GB"/>
          </a:p>
        </p:txBody>
      </p:sp>
    </p:spTree>
    <p:extLst>
      <p:ext uri="{BB962C8B-B14F-4D97-AF65-F5344CB8AC3E}">
        <p14:creationId xmlns:p14="http://schemas.microsoft.com/office/powerpoint/2010/main" val="285082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92EEEA1-E78B-46DA-BC4F-177AD7562A5F}" type="datetimeFigureOut">
              <a:rPr lang="en-GB" smtClean="0"/>
              <a:pPr>
                <a:defRPr/>
              </a:pPr>
              <a:t>24/06/2020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4B5E984-986E-4CB3-86C8-B63C700392A6}" type="slidenum">
              <a:rPr lang="en-GB" smtClean="0"/>
              <a:pPr>
                <a:defRPr/>
              </a:pPr>
              <a:t>‹#›</a:t>
            </a:fld>
            <a:endParaRPr lang="en-GB"/>
          </a:p>
        </p:txBody>
      </p:sp>
    </p:spTree>
    <p:extLst>
      <p:ext uri="{BB962C8B-B14F-4D97-AF65-F5344CB8AC3E}">
        <p14:creationId xmlns:p14="http://schemas.microsoft.com/office/powerpoint/2010/main" val="391248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B2810DF-37F6-412E-B869-075F1DE512FE}" type="datetimeFigureOut">
              <a:rPr lang="en-GB" smtClean="0"/>
              <a:pPr>
                <a:defRPr/>
              </a:pPr>
              <a:t>24/06/2020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B17C99E-F51D-4676-9B2C-C36EAF6770A3}" type="slidenum">
              <a:rPr lang="en-GB" smtClean="0"/>
              <a:pPr>
                <a:defRPr/>
              </a:pPr>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57950" y="124612"/>
            <a:ext cx="2424509" cy="481028"/>
          </a:xfrm>
          <a:prstGeom prst="rect">
            <a:avLst/>
          </a:prstGeom>
        </p:spPr>
      </p:pic>
    </p:spTree>
    <p:extLst>
      <p:ext uri="{BB962C8B-B14F-4D97-AF65-F5344CB8AC3E}">
        <p14:creationId xmlns:p14="http://schemas.microsoft.com/office/powerpoint/2010/main" val="3463201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png"/><Relationship Id="rId15" Type="http://schemas.microsoft.com/office/2007/relationships/hdphoto" Target="../media/hdphoto3.wdp"/><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107" y="5989692"/>
            <a:ext cx="1497446" cy="720000"/>
          </a:xfrm>
          <a:prstGeom prst="rect">
            <a:avLst/>
          </a:prstGeom>
        </p:spPr>
      </p:pic>
      <p:pic>
        <p:nvPicPr>
          <p:cNvPr id="1026" name="Picture 2"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226" y="5989692"/>
            <a:ext cx="199742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458" y="5989692"/>
            <a:ext cx="1008112"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dirtydansie\Pictures\greenwic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5090" y="5989692"/>
            <a:ext cx="1265934"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dirtydansie\Pictures\lewisham.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751"/>
          <a:stretch/>
        </p:blipFill>
        <p:spPr bwMode="auto">
          <a:xfrm>
            <a:off x="5566561" y="5989692"/>
            <a:ext cx="772127"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7" cstate="print">
            <a:extLst>
              <a:ext uri="{BEBA8EAE-BF5A-486C-A8C5-ECC9F3942E4B}">
                <a14:imgProps xmlns:a14="http://schemas.microsoft.com/office/drawing/2010/main">
                  <a14:imgLayer r:embed="rId8">
                    <a14:imgEffect>
                      <a14:brightnessContrast bright="24000"/>
                    </a14:imgEffect>
                  </a14:imgLayer>
                </a14:imgProps>
              </a:ext>
              <a:ext uri="{28A0092B-C50C-407E-A947-70E740481C1C}">
                <a14:useLocalDpi xmlns:a14="http://schemas.microsoft.com/office/drawing/2010/main" val="0"/>
              </a:ext>
            </a:extLst>
          </a:blip>
          <a:stretch>
            <a:fillRect/>
          </a:stretch>
        </p:blipFill>
        <p:spPr bwMode="auto">
          <a:xfrm>
            <a:off x="5935239" y="149561"/>
            <a:ext cx="2990303" cy="19800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09937" y="2317218"/>
            <a:ext cx="8352928" cy="1077218"/>
          </a:xfrm>
          <a:prstGeom prst="rect">
            <a:avLst/>
          </a:prstGeom>
          <a:noFill/>
        </p:spPr>
        <p:txBody>
          <a:bodyPr wrap="square" rtlCol="0">
            <a:spAutoFit/>
          </a:bodyPr>
          <a:lstStyle/>
          <a:p>
            <a:pPr algn="ctr"/>
            <a:r>
              <a:rPr lang="en-GB" sz="4000" dirty="0">
                <a:solidFill>
                  <a:schemeClr val="accent1">
                    <a:lumMod val="75000"/>
                  </a:schemeClr>
                </a:solidFill>
                <a:latin typeface="+mn-lt"/>
              </a:rPr>
              <a:t>Scaling up!</a:t>
            </a:r>
          </a:p>
          <a:p>
            <a:pPr algn="ctr"/>
            <a:r>
              <a:rPr lang="en-GB" sz="2400" dirty="0">
                <a:solidFill>
                  <a:schemeClr val="accent1">
                    <a:lumMod val="75000"/>
                  </a:schemeClr>
                </a:solidFill>
              </a:rPr>
              <a:t>South East London Community Energy</a:t>
            </a:r>
            <a:endParaRPr lang="en-GB" sz="2400" dirty="0">
              <a:solidFill>
                <a:schemeClr val="accent1">
                  <a:lumMod val="75000"/>
                </a:schemeClr>
              </a:solidFill>
              <a:latin typeface="+mn-lt"/>
            </a:endParaRPr>
          </a:p>
        </p:txBody>
      </p:sp>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5720"/>
          <a:stretch/>
        </p:blipFill>
        <p:spPr>
          <a:xfrm>
            <a:off x="3302351" y="3704144"/>
            <a:ext cx="2729017" cy="1980000"/>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4981"/>
          <a:stretch/>
        </p:blipFill>
        <p:spPr>
          <a:xfrm>
            <a:off x="6084167" y="3704144"/>
            <a:ext cx="2841049" cy="1980000"/>
          </a:xfrm>
          <a:prstGeom prst="rect">
            <a:avLst/>
          </a:prstGeom>
        </p:spPr>
      </p:pic>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l="-165" t="9098" r="165" b="1481"/>
          <a:stretch/>
        </p:blipFill>
        <p:spPr>
          <a:xfrm>
            <a:off x="2915817" y="149560"/>
            <a:ext cx="2952328" cy="1980001"/>
          </a:xfrm>
          <a:prstGeom prst="rect">
            <a:avLst/>
          </a:prstGeom>
        </p:spPr>
      </p:pic>
      <p:pic>
        <p:nvPicPr>
          <p:cNvPr id="17" name="Picture 16" descr="A picture containing grass, building, outdoor, person&#10;&#10;Description generated with very high confidence">
            <a:extLst>
              <a:ext uri="{FF2B5EF4-FFF2-40B4-BE49-F238E27FC236}">
                <a16:creationId xmlns:a16="http://schemas.microsoft.com/office/drawing/2014/main" id="{4E95A168-443B-4546-AF5D-D95E86FCE30D}"/>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30000"/>
                    </a14:imgEffect>
                  </a14:imgLayer>
                </a14:imgProps>
              </a:ext>
              <a:ext uri="{28A0092B-C50C-407E-A947-70E740481C1C}">
                <a14:useLocalDpi xmlns:a14="http://schemas.microsoft.com/office/drawing/2010/main" val="0"/>
              </a:ext>
            </a:extLst>
          </a:blip>
          <a:stretch>
            <a:fillRect/>
          </a:stretch>
        </p:blipFill>
        <p:spPr>
          <a:xfrm>
            <a:off x="218458" y="149561"/>
            <a:ext cx="2640000" cy="1980000"/>
          </a:xfrm>
          <a:prstGeom prst="rect">
            <a:avLst/>
          </a:prstGeom>
        </p:spPr>
      </p:pic>
      <p:pic>
        <p:nvPicPr>
          <p:cNvPr id="19" name="Picture 18" descr="A group of people posing for a photo&#10;&#10;Description generated with very high confidence">
            <a:extLst>
              <a:ext uri="{FF2B5EF4-FFF2-40B4-BE49-F238E27FC236}">
                <a16:creationId xmlns:a16="http://schemas.microsoft.com/office/drawing/2014/main" id="{DA22EDA0-9518-498B-8C7E-0D2A1EA2C6FD}"/>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rightnessContrast bright="58000"/>
                    </a14:imgEffect>
                  </a14:imgLayer>
                </a14:imgProps>
              </a:ext>
              <a:ext uri="{28A0092B-C50C-407E-A947-70E740481C1C}">
                <a14:useLocalDpi xmlns:a14="http://schemas.microsoft.com/office/drawing/2010/main" val="0"/>
              </a:ext>
            </a:extLst>
          </a:blip>
          <a:srcRect r="6721"/>
          <a:stretch/>
        </p:blipFill>
        <p:spPr>
          <a:xfrm>
            <a:off x="218458" y="3704144"/>
            <a:ext cx="3031095" cy="198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Rectangle 38">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GB" sz="3500" b="1"/>
              <a:t>About South East London Community Energy</a:t>
            </a:r>
          </a:p>
        </p:txBody>
      </p:sp>
      <p:sp>
        <p:nvSpPr>
          <p:cNvPr id="45" name="Rectangle 40">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7079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young child smiling at the camera&#10;&#10;Description automatically generated">
            <a:extLst>
              <a:ext uri="{FF2B5EF4-FFF2-40B4-BE49-F238E27FC236}">
                <a16:creationId xmlns:a16="http://schemas.microsoft.com/office/drawing/2014/main" id="{DC70C06C-2D6E-4C07-876D-33BAD1BF49AB}"/>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r="4313" b="-2"/>
          <a:stretch/>
        </p:blipFill>
        <p:spPr>
          <a:xfrm>
            <a:off x="681228" y="2478024"/>
            <a:ext cx="4507391" cy="3694176"/>
          </a:xfrm>
          <a:prstGeom prst="rect">
            <a:avLst/>
          </a:prstGeom>
        </p:spPr>
      </p:pic>
      <p:sp>
        <p:nvSpPr>
          <p:cNvPr id="3" name="Content Placeholder 2"/>
          <p:cNvSpPr>
            <a:spLocks noGrp="1"/>
          </p:cNvSpPr>
          <p:nvPr>
            <p:ph idx="1"/>
          </p:nvPr>
        </p:nvSpPr>
        <p:spPr>
          <a:xfrm>
            <a:off x="5558589" y="2478024"/>
            <a:ext cx="2904183" cy="3694176"/>
          </a:xfrm>
        </p:spPr>
        <p:txBody>
          <a:bodyPr anchor="ctr">
            <a:normAutofit lnSpcReduction="10000"/>
          </a:bodyPr>
          <a:lstStyle/>
          <a:p>
            <a:r>
              <a:rPr lang="en-GB" sz="1000" dirty="0"/>
              <a:t>We are a group of skilled Greenwich and Lewisham residents who share a vision</a:t>
            </a:r>
          </a:p>
          <a:p>
            <a:pPr marL="685800" lvl="2" indent="0">
              <a:buNone/>
            </a:pPr>
            <a:r>
              <a:rPr lang="en-GB" sz="1200" b="1" dirty="0"/>
              <a:t>A </a:t>
            </a:r>
            <a:r>
              <a:rPr lang="en-GB" sz="1600" b="1" dirty="0"/>
              <a:t>low carbon future </a:t>
            </a:r>
            <a:r>
              <a:rPr lang="en-GB" sz="1200" b="1" dirty="0"/>
              <a:t>in which everyone can access </a:t>
            </a:r>
            <a:r>
              <a:rPr lang="en-GB" sz="1600" b="1" dirty="0"/>
              <a:t>affordable energy </a:t>
            </a:r>
            <a:r>
              <a:rPr lang="en-GB" sz="1200" b="1" dirty="0"/>
              <a:t>to meet their needs and </a:t>
            </a:r>
            <a:r>
              <a:rPr lang="en-GB" sz="1600" b="1" dirty="0"/>
              <a:t>has a voice</a:t>
            </a:r>
            <a:r>
              <a:rPr lang="en-GB" sz="1100" b="1" dirty="0"/>
              <a:t> </a:t>
            </a:r>
            <a:r>
              <a:rPr lang="en-GB" sz="1200" b="1" dirty="0"/>
              <a:t>in how that is produced</a:t>
            </a:r>
            <a:endParaRPr lang="en-GB" sz="1000" dirty="0"/>
          </a:p>
          <a:p>
            <a:r>
              <a:rPr lang="en-GB" sz="1000" dirty="0"/>
              <a:t>Formed in </a:t>
            </a:r>
            <a:r>
              <a:rPr lang="en-GB" sz="1600" b="1" dirty="0"/>
              <a:t>2014</a:t>
            </a:r>
          </a:p>
          <a:p>
            <a:r>
              <a:rPr lang="en-GB" sz="1600" b="1" dirty="0"/>
              <a:t>14 Solar sites </a:t>
            </a:r>
            <a:r>
              <a:rPr lang="en-GB" sz="1000" dirty="0"/>
              <a:t>across Greenwich and Lewisham</a:t>
            </a:r>
          </a:p>
          <a:p>
            <a:r>
              <a:rPr lang="en-GB" sz="1000" dirty="0"/>
              <a:t>Over </a:t>
            </a:r>
            <a:r>
              <a:rPr lang="en-GB" sz="1600" b="1" dirty="0"/>
              <a:t>7000 volunteering hours</a:t>
            </a:r>
            <a:endParaRPr lang="en-GB" sz="1000" b="1" dirty="0"/>
          </a:p>
          <a:p>
            <a:r>
              <a:rPr lang="en-GB" sz="1000" dirty="0"/>
              <a:t>Last winter only we achieved:</a:t>
            </a:r>
          </a:p>
          <a:p>
            <a:pPr lvl="1"/>
            <a:r>
              <a:rPr lang="en-GB" sz="1000" dirty="0"/>
              <a:t>Energy advice for </a:t>
            </a:r>
            <a:r>
              <a:rPr lang="en-GB" sz="1100" b="1" dirty="0"/>
              <a:t>280 residents </a:t>
            </a:r>
            <a:r>
              <a:rPr lang="en-GB" sz="1000" dirty="0"/>
              <a:t>at our energy cafes</a:t>
            </a:r>
          </a:p>
          <a:p>
            <a:pPr lvl="1"/>
            <a:r>
              <a:rPr lang="en-GB" sz="1100" b="1" dirty="0"/>
              <a:t>35 workshops </a:t>
            </a:r>
            <a:r>
              <a:rPr lang="en-GB" sz="1000" dirty="0"/>
              <a:t>held on energy saving tips (over 450 people attended)</a:t>
            </a:r>
          </a:p>
          <a:p>
            <a:pPr lvl="1"/>
            <a:r>
              <a:rPr lang="en-GB" sz="1000" dirty="0"/>
              <a:t>20 training sessions for </a:t>
            </a:r>
            <a:r>
              <a:rPr lang="en-GB" sz="1100" b="1" dirty="0"/>
              <a:t>front-line workers </a:t>
            </a:r>
            <a:r>
              <a:rPr lang="en-GB" sz="1000" dirty="0"/>
              <a:t>(over 200 attendees)</a:t>
            </a:r>
          </a:p>
          <a:p>
            <a:endParaRPr lang="en-GB" sz="1000" dirty="0"/>
          </a:p>
        </p:txBody>
      </p:sp>
    </p:spTree>
    <p:extLst>
      <p:ext uri="{BB962C8B-B14F-4D97-AF65-F5344CB8AC3E}">
        <p14:creationId xmlns:p14="http://schemas.microsoft.com/office/powerpoint/2010/main" val="371636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5562C-9543-4F20-9734-8F35C388B73F}"/>
              </a:ext>
            </a:extLst>
          </p:cNvPr>
          <p:cNvSpPr>
            <a:spLocks noGrp="1"/>
          </p:cNvSpPr>
          <p:nvPr>
            <p:ph type="title"/>
          </p:nvPr>
        </p:nvSpPr>
        <p:spPr>
          <a:xfrm>
            <a:off x="308610" y="987552"/>
            <a:ext cx="3364395" cy="1088136"/>
          </a:xfrm>
        </p:spPr>
        <p:txBody>
          <a:bodyPr anchor="b">
            <a:normAutofit/>
          </a:bodyPr>
          <a:lstStyle/>
          <a:p>
            <a:r>
              <a:rPr lang="en-GB" sz="3000">
                <a:latin typeface="Arial" charset="0"/>
                <a:ea typeface="+mn-ea"/>
                <a:cs typeface="Arial" charset="0"/>
              </a:rPr>
              <a:t>Scaling up Solar</a:t>
            </a:r>
          </a:p>
        </p:txBody>
      </p:sp>
      <p:sp>
        <p:nvSpPr>
          <p:cNvPr id="18" name="Rectangle 1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B3CF6D4-0203-4C59-97E0-9BA86F925670}"/>
              </a:ext>
            </a:extLst>
          </p:cNvPr>
          <p:cNvSpPr>
            <a:spLocks noGrp="1"/>
          </p:cNvSpPr>
          <p:nvPr>
            <p:ph idx="1"/>
          </p:nvPr>
        </p:nvSpPr>
        <p:spPr>
          <a:xfrm>
            <a:off x="308609" y="2688336"/>
            <a:ext cx="3374136" cy="3584448"/>
          </a:xfrm>
        </p:spPr>
        <p:txBody>
          <a:bodyPr anchor="t">
            <a:normAutofit lnSpcReduction="10000"/>
          </a:bodyPr>
          <a:lstStyle/>
          <a:p>
            <a:r>
              <a:rPr lang="en-GB" sz="1600" dirty="0"/>
              <a:t>Worked with local councils, Lewisham and Greenwich</a:t>
            </a:r>
          </a:p>
          <a:p>
            <a:pPr lvl="1"/>
            <a:r>
              <a:rPr lang="en-GB" sz="1300" dirty="0"/>
              <a:t>Schools</a:t>
            </a:r>
          </a:p>
          <a:p>
            <a:pPr lvl="1"/>
            <a:r>
              <a:rPr lang="en-GB" sz="1300" dirty="0"/>
              <a:t>Leisure centres</a:t>
            </a:r>
          </a:p>
          <a:p>
            <a:pPr lvl="1"/>
            <a:r>
              <a:rPr lang="en-GB" sz="1300" dirty="0"/>
              <a:t>Community hubs (Churches)</a:t>
            </a:r>
          </a:p>
          <a:p>
            <a:r>
              <a:rPr lang="en-GB" sz="1600" dirty="0"/>
              <a:t>Grant funded projects through Lewisham Community Energy Fund</a:t>
            </a:r>
          </a:p>
          <a:p>
            <a:pPr lvl="1"/>
            <a:r>
              <a:rPr lang="en-GB" sz="1300" dirty="0"/>
              <a:t>Support sites that wouldn’t have been viable otherwise</a:t>
            </a:r>
            <a:endParaRPr lang="en-GB" sz="1000" dirty="0"/>
          </a:p>
          <a:p>
            <a:r>
              <a:rPr lang="en-GB" sz="1600" dirty="0"/>
              <a:t>Partnering/engaging with local organisations</a:t>
            </a:r>
            <a:endParaRPr lang="en-GB" sz="1300" dirty="0"/>
          </a:p>
          <a:p>
            <a:pPr lvl="1"/>
            <a:r>
              <a:rPr lang="en-GB" sz="1300" dirty="0"/>
              <a:t>Climate Action Lewisham</a:t>
            </a:r>
          </a:p>
          <a:p>
            <a:pPr lvl="1"/>
            <a:r>
              <a:rPr lang="en-GB" sz="1300" dirty="0"/>
              <a:t>XR Lewisham</a:t>
            </a:r>
          </a:p>
          <a:p>
            <a:pPr lvl="1"/>
            <a:r>
              <a:rPr lang="en-GB" sz="1300" dirty="0"/>
              <a:t>Clean Air for Catford</a:t>
            </a:r>
          </a:p>
          <a:p>
            <a:pPr lvl="1"/>
            <a:r>
              <a:rPr lang="en-GB" sz="1300" dirty="0"/>
              <a:t>Universities</a:t>
            </a:r>
          </a:p>
          <a:p>
            <a:pPr lvl="1"/>
            <a:endParaRPr lang="en-GB" sz="1300" dirty="0"/>
          </a:p>
          <a:p>
            <a:pPr lvl="1"/>
            <a:endParaRPr lang="en-GB" sz="1000" dirty="0"/>
          </a:p>
        </p:txBody>
      </p:sp>
      <p:pic>
        <p:nvPicPr>
          <p:cNvPr id="6" name="Picture 5" descr="A group of people posing for the camera&#10;&#10;Description generated with very high confidence">
            <a:extLst>
              <a:ext uri="{FF2B5EF4-FFF2-40B4-BE49-F238E27FC236}">
                <a16:creationId xmlns:a16="http://schemas.microsoft.com/office/drawing/2014/main" id="{D754FD2F-FAD9-4C2B-900D-CB792DB34EB8}"/>
              </a:ext>
            </a:extLst>
          </p:cNvPr>
          <p:cNvPicPr>
            <a:picLocks noChangeAspect="1"/>
          </p:cNvPicPr>
          <p:nvPr/>
        </p:nvPicPr>
        <p:blipFill rotWithShape="1">
          <a:blip r:embed="rId2">
            <a:extLst>
              <a:ext uri="{28A0092B-C50C-407E-A947-70E740481C1C}">
                <a14:useLocalDpi xmlns:a14="http://schemas.microsoft.com/office/drawing/2010/main" val="0"/>
              </a:ext>
            </a:extLst>
          </a:blip>
          <a:srcRect l="16677" r="33070" b="-1"/>
          <a:stretch/>
        </p:blipFill>
        <p:spPr>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32032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sitting at a table&#10;&#10;Description generated with very high confidence">
            <a:extLst>
              <a:ext uri="{FF2B5EF4-FFF2-40B4-BE49-F238E27FC236}">
                <a16:creationId xmlns:a16="http://schemas.microsoft.com/office/drawing/2014/main" id="{6B05C690-5BA6-4A08-BBFA-4F3F07DFC1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02" r="31043" b="-1"/>
          <a:stretch/>
        </p:blipFill>
        <p:spPr>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4" name="Freeform: Shape 13">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95562C-9543-4F20-9734-8F35C388B73F}"/>
              </a:ext>
            </a:extLst>
          </p:cNvPr>
          <p:cNvSpPr>
            <a:spLocks noGrp="1"/>
          </p:cNvSpPr>
          <p:nvPr>
            <p:ph type="title"/>
          </p:nvPr>
        </p:nvSpPr>
        <p:spPr>
          <a:xfrm>
            <a:off x="281178" y="856488"/>
            <a:ext cx="3744468" cy="1243584"/>
          </a:xfrm>
        </p:spPr>
        <p:txBody>
          <a:bodyPr anchor="ctr">
            <a:normAutofit/>
          </a:bodyPr>
          <a:lstStyle/>
          <a:p>
            <a:r>
              <a:rPr lang="en-GB" sz="3000">
                <a:latin typeface="Arial" charset="0"/>
                <a:ea typeface="+mn-ea"/>
                <a:cs typeface="Arial" charset="0"/>
              </a:rPr>
              <a:t>Furthering Fuel Poverty Alleviation</a:t>
            </a:r>
          </a:p>
        </p:txBody>
      </p:sp>
      <p:sp>
        <p:nvSpPr>
          <p:cNvPr id="18" name="Rectangle 17">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B3CF6D4-0203-4C59-97E0-9BA86F925670}"/>
              </a:ext>
            </a:extLst>
          </p:cNvPr>
          <p:cNvSpPr>
            <a:spLocks noGrp="1"/>
          </p:cNvSpPr>
          <p:nvPr>
            <p:ph idx="1"/>
          </p:nvPr>
        </p:nvSpPr>
        <p:spPr>
          <a:xfrm>
            <a:off x="281178" y="2522949"/>
            <a:ext cx="3799332" cy="3402363"/>
          </a:xfrm>
        </p:spPr>
        <p:txBody>
          <a:bodyPr anchor="t">
            <a:normAutofit/>
          </a:bodyPr>
          <a:lstStyle/>
          <a:p>
            <a:r>
              <a:rPr lang="en-GB" sz="1700" dirty="0"/>
              <a:t>Range of projects targeting “hard to reach”</a:t>
            </a:r>
          </a:p>
          <a:p>
            <a:pPr lvl="1"/>
            <a:r>
              <a:rPr lang="en-GB" sz="1400" dirty="0"/>
              <a:t>Empowering elders</a:t>
            </a:r>
          </a:p>
          <a:p>
            <a:pPr lvl="1"/>
            <a:r>
              <a:rPr lang="en-GB" sz="1400" dirty="0"/>
              <a:t>Parent power</a:t>
            </a:r>
          </a:p>
          <a:p>
            <a:r>
              <a:rPr lang="en-GB" sz="1700" dirty="0"/>
              <a:t>Community partners are key</a:t>
            </a:r>
          </a:p>
          <a:p>
            <a:pPr lvl="1"/>
            <a:r>
              <a:rPr lang="en-GB" sz="1400" dirty="0"/>
              <a:t>Charlton Athletic Community Trust</a:t>
            </a:r>
          </a:p>
          <a:p>
            <a:pPr lvl="1"/>
            <a:r>
              <a:rPr lang="en-GB" sz="1400" dirty="0"/>
              <a:t>ECO Project</a:t>
            </a:r>
          </a:p>
          <a:p>
            <a:pPr lvl="1"/>
            <a:r>
              <a:rPr lang="en-GB" sz="1400" dirty="0"/>
              <a:t>Local authorities</a:t>
            </a:r>
          </a:p>
          <a:p>
            <a:r>
              <a:rPr lang="en-GB" sz="1700" dirty="0"/>
              <a:t>Training programmes to establish a local hub</a:t>
            </a:r>
          </a:p>
          <a:p>
            <a:pPr lvl="1"/>
            <a:r>
              <a:rPr lang="en-GB" sz="1400" dirty="0"/>
              <a:t>Training frontline workers</a:t>
            </a:r>
          </a:p>
          <a:p>
            <a:pPr lvl="1"/>
            <a:endParaRPr lang="en-GB" sz="1400" dirty="0"/>
          </a:p>
          <a:p>
            <a:endParaRPr lang="en-GB" sz="1700" dirty="0"/>
          </a:p>
        </p:txBody>
      </p:sp>
    </p:spTree>
    <p:extLst>
      <p:ext uri="{BB962C8B-B14F-4D97-AF65-F5344CB8AC3E}">
        <p14:creationId xmlns:p14="http://schemas.microsoft.com/office/powerpoint/2010/main" val="181482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51E8CA-7FD9-411F-99BE-B48927F3C430}"/>
              </a:ext>
            </a:extLst>
          </p:cNvPr>
          <p:cNvSpPr>
            <a:spLocks noGrp="1"/>
          </p:cNvSpPr>
          <p:nvPr>
            <p:ph type="title"/>
          </p:nvPr>
        </p:nvSpPr>
        <p:spPr>
          <a:xfrm>
            <a:off x="308610" y="987552"/>
            <a:ext cx="3364395" cy="1088136"/>
          </a:xfrm>
        </p:spPr>
        <p:txBody>
          <a:bodyPr anchor="b">
            <a:normAutofit/>
          </a:bodyPr>
          <a:lstStyle/>
          <a:p>
            <a:r>
              <a:rPr lang="en-GB" sz="3000"/>
              <a:t>Innovations in Service Offerings</a:t>
            </a:r>
          </a:p>
        </p:txBody>
      </p:sp>
      <p:sp>
        <p:nvSpPr>
          <p:cNvPr id="62" name="Rectangle 6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4" name="Rectangle 6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05CBFAC-76BD-4F21-861A-F0854BBEF137}"/>
              </a:ext>
            </a:extLst>
          </p:cNvPr>
          <p:cNvSpPr>
            <a:spLocks noGrp="1"/>
          </p:cNvSpPr>
          <p:nvPr>
            <p:ph idx="1"/>
          </p:nvPr>
        </p:nvSpPr>
        <p:spPr>
          <a:xfrm>
            <a:off x="308609" y="2514600"/>
            <a:ext cx="3374136" cy="3992456"/>
          </a:xfrm>
        </p:spPr>
        <p:txBody>
          <a:bodyPr anchor="t">
            <a:normAutofit lnSpcReduction="10000"/>
          </a:bodyPr>
          <a:lstStyle/>
          <a:p>
            <a:r>
              <a:rPr lang="en-GB" sz="1600" dirty="0"/>
              <a:t>Our old revenue streams are becoming less reliable</a:t>
            </a:r>
          </a:p>
          <a:p>
            <a:pPr lvl="1"/>
            <a:r>
              <a:rPr lang="en-GB" sz="1300" dirty="0"/>
              <a:t>Removal of </a:t>
            </a:r>
            <a:r>
              <a:rPr lang="en-GB" sz="1300" dirty="0" err="1"/>
              <a:t>FiT</a:t>
            </a:r>
            <a:r>
              <a:rPr lang="en-GB" sz="1300" dirty="0"/>
              <a:t> subsidy</a:t>
            </a:r>
          </a:p>
          <a:p>
            <a:pPr lvl="1"/>
            <a:r>
              <a:rPr lang="en-GB" sz="1400" dirty="0"/>
              <a:t>Increasingly restrictive ECO funding eligibility</a:t>
            </a:r>
            <a:endParaRPr lang="en-GB" sz="1300" dirty="0"/>
          </a:p>
          <a:p>
            <a:r>
              <a:rPr lang="en-GB" sz="1600" dirty="0"/>
              <a:t>Being agile &amp; reactive</a:t>
            </a:r>
          </a:p>
          <a:p>
            <a:pPr lvl="1"/>
            <a:r>
              <a:rPr lang="en-GB" sz="1300" dirty="0"/>
              <a:t>Flexibility within our services to tackle COVID-19 pandemic</a:t>
            </a:r>
          </a:p>
          <a:p>
            <a:pPr lvl="1"/>
            <a:r>
              <a:rPr lang="en-GB" sz="1300" dirty="0"/>
              <a:t>Energy cafes moved online</a:t>
            </a:r>
          </a:p>
          <a:p>
            <a:r>
              <a:rPr lang="en-GB" sz="1600" dirty="0"/>
              <a:t>Diversifying our services</a:t>
            </a:r>
          </a:p>
          <a:p>
            <a:pPr lvl="1"/>
            <a:r>
              <a:rPr lang="en-GB" sz="1300" dirty="0"/>
              <a:t>Future Fit Homes</a:t>
            </a:r>
          </a:p>
          <a:p>
            <a:pPr lvl="1"/>
            <a:r>
              <a:rPr lang="en-GB" sz="1300" dirty="0"/>
              <a:t>LED-</a:t>
            </a:r>
            <a:r>
              <a:rPr lang="en-GB" sz="1300" dirty="0" err="1"/>
              <a:t>ing</a:t>
            </a:r>
            <a:r>
              <a:rPr lang="en-GB" sz="1300" dirty="0"/>
              <a:t> the Way</a:t>
            </a:r>
          </a:p>
          <a:p>
            <a:r>
              <a:rPr lang="en-GB" sz="1600" dirty="0"/>
              <a:t>Strengthening &amp; growing our partnerships</a:t>
            </a:r>
          </a:p>
          <a:p>
            <a:pPr lvl="1"/>
            <a:r>
              <a:rPr lang="en-GB" sz="1300" dirty="0"/>
              <a:t>Co-op Community Energy</a:t>
            </a:r>
          </a:p>
          <a:p>
            <a:pPr lvl="1"/>
            <a:r>
              <a:rPr lang="en-GB" sz="1300" dirty="0"/>
              <a:t>Inputting into local authority climate emergency plans</a:t>
            </a:r>
          </a:p>
        </p:txBody>
      </p:sp>
      <p:pic>
        <p:nvPicPr>
          <p:cNvPr id="6" name="Content Placeholder 4">
            <a:extLst>
              <a:ext uri="{FF2B5EF4-FFF2-40B4-BE49-F238E27FC236}">
                <a16:creationId xmlns:a16="http://schemas.microsoft.com/office/drawing/2014/main" id="{5AE850CE-B7C6-4AD0-A81B-0F420FC4C862}"/>
              </a:ext>
            </a:extLst>
          </p:cNvPr>
          <p:cNvPicPr>
            <a:picLocks noChangeAspect="1"/>
          </p:cNvPicPr>
          <p:nvPr/>
        </p:nvPicPr>
        <p:blipFill rotWithShape="1">
          <a:blip r:embed="rId3">
            <a:extLst>
              <a:ext uri="{28A0092B-C50C-407E-A947-70E740481C1C}">
                <a14:useLocalDpi xmlns:a14="http://schemas.microsoft.com/office/drawing/2010/main" val="0"/>
              </a:ext>
            </a:extLst>
          </a:blip>
          <a:srcRect l="9119" r="34418"/>
          <a:stretch/>
        </p:blipFill>
        <p:spPr>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26799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lace of Westminster - Wikipedia">
            <a:extLst>
              <a:ext uri="{FF2B5EF4-FFF2-40B4-BE49-F238E27FC236}">
                <a16:creationId xmlns:a16="http://schemas.microsoft.com/office/drawing/2014/main" id="{9EDB1C76-8E06-4198-A8B0-86C113A67AE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619" r="25828" b="2"/>
          <a:stretch/>
        </p:blipFill>
        <p:spPr bwMode="auto">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51E8CA-7FD9-411F-99BE-B48927F3C430}"/>
              </a:ext>
            </a:extLst>
          </p:cNvPr>
          <p:cNvSpPr>
            <a:spLocks noGrp="1"/>
          </p:cNvSpPr>
          <p:nvPr>
            <p:ph type="title"/>
          </p:nvPr>
        </p:nvSpPr>
        <p:spPr>
          <a:xfrm>
            <a:off x="281178" y="856488"/>
            <a:ext cx="3744468" cy="1243584"/>
          </a:xfrm>
        </p:spPr>
        <p:txBody>
          <a:bodyPr anchor="ctr">
            <a:normAutofit/>
          </a:bodyPr>
          <a:lstStyle/>
          <a:p>
            <a:r>
              <a:rPr lang="en-GB" sz="3000" dirty="0"/>
              <a:t>The Policy Landscape</a:t>
            </a:r>
          </a:p>
        </p:txBody>
      </p:sp>
      <p:sp>
        <p:nvSpPr>
          <p:cNvPr id="77" name="Rectangle 7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05CBFAC-76BD-4F21-861A-F0854BBEF137}"/>
              </a:ext>
            </a:extLst>
          </p:cNvPr>
          <p:cNvSpPr>
            <a:spLocks noGrp="1"/>
          </p:cNvSpPr>
          <p:nvPr>
            <p:ph idx="1"/>
          </p:nvPr>
        </p:nvSpPr>
        <p:spPr>
          <a:xfrm>
            <a:off x="281178" y="2308889"/>
            <a:ext cx="3799332" cy="4549102"/>
          </a:xfrm>
        </p:spPr>
        <p:txBody>
          <a:bodyPr anchor="t">
            <a:normAutofit fontScale="92500" lnSpcReduction="20000"/>
          </a:bodyPr>
          <a:lstStyle/>
          <a:p>
            <a:r>
              <a:rPr lang="en-GB" sz="1700" dirty="0"/>
              <a:t>Nationally, strong interest in community energy</a:t>
            </a:r>
          </a:p>
          <a:p>
            <a:r>
              <a:rPr lang="en-GB" sz="1700" dirty="0"/>
              <a:t>London Community Energy Fund</a:t>
            </a:r>
          </a:p>
          <a:p>
            <a:r>
              <a:rPr lang="en-GB" sz="1700" dirty="0"/>
              <a:t>Community Energy is Local</a:t>
            </a:r>
          </a:p>
          <a:p>
            <a:pPr lvl="1"/>
            <a:r>
              <a:rPr lang="en-GB" sz="1400" dirty="0"/>
              <a:t>Lewisham Community Energy Fund</a:t>
            </a:r>
          </a:p>
          <a:p>
            <a:pPr lvl="1"/>
            <a:r>
              <a:rPr lang="en-GB" sz="1400" dirty="0"/>
              <a:t>Lewisham Climate Action Plan published</a:t>
            </a:r>
          </a:p>
          <a:p>
            <a:pPr lvl="1"/>
            <a:r>
              <a:rPr lang="en-GB" sz="1400" dirty="0"/>
              <a:t>Greenwich Climate Action Plan being developed</a:t>
            </a:r>
          </a:p>
          <a:p>
            <a:r>
              <a:rPr lang="en-GB" sz="1700" dirty="0"/>
              <a:t>Actions for community energy enterprises:</a:t>
            </a:r>
          </a:p>
          <a:p>
            <a:pPr lvl="1"/>
            <a:r>
              <a:rPr lang="en-GB" sz="1400" dirty="0"/>
              <a:t>Climate change Citizen’s Assembly</a:t>
            </a:r>
          </a:p>
          <a:p>
            <a:pPr lvl="1"/>
            <a:r>
              <a:rPr lang="en-GB" sz="1400" dirty="0"/>
              <a:t>Engage local councillors</a:t>
            </a:r>
          </a:p>
          <a:p>
            <a:pPr lvl="1"/>
            <a:r>
              <a:rPr lang="en-GB" sz="1400" dirty="0"/>
              <a:t>Know your MP well</a:t>
            </a:r>
          </a:p>
          <a:p>
            <a:pPr lvl="1"/>
            <a:r>
              <a:rPr lang="en-GB" sz="1400" dirty="0"/>
              <a:t>Complete your annual review in a format that relates to local authority targets &amp; send it on!</a:t>
            </a:r>
          </a:p>
          <a:p>
            <a:r>
              <a:rPr lang="en-GB" sz="1700" dirty="0"/>
              <a:t>Actions for local authorities:</a:t>
            </a:r>
          </a:p>
          <a:p>
            <a:pPr lvl="1"/>
            <a:r>
              <a:rPr lang="en-GB" sz="1400" dirty="0"/>
              <a:t>Understand where CEEs can reduce burden on local authority departments </a:t>
            </a:r>
          </a:p>
          <a:p>
            <a:pPr lvl="1"/>
            <a:r>
              <a:rPr lang="en-GB" sz="1400" dirty="0"/>
              <a:t>Ensure you have a community energy officer, or climate emergency officer engaged with your local CEE</a:t>
            </a:r>
          </a:p>
          <a:p>
            <a:pPr lvl="1"/>
            <a:r>
              <a:rPr lang="en-GB" sz="1400" dirty="0"/>
              <a:t>Seek to engage CEEs in policy consultations</a:t>
            </a:r>
          </a:p>
          <a:p>
            <a:pPr lvl="1"/>
            <a:endParaRPr lang="en-GB" sz="1400" dirty="0"/>
          </a:p>
          <a:p>
            <a:pPr lvl="1"/>
            <a:endParaRPr lang="en-GB" sz="1400" dirty="0"/>
          </a:p>
          <a:p>
            <a:endParaRPr lang="en-GB" sz="1700" dirty="0"/>
          </a:p>
        </p:txBody>
      </p:sp>
    </p:spTree>
    <p:extLst>
      <p:ext uri="{BB962C8B-B14F-4D97-AF65-F5344CB8AC3E}">
        <p14:creationId xmlns:p14="http://schemas.microsoft.com/office/powerpoint/2010/main" val="3309081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615</Words>
  <Application>Microsoft Office PowerPoint</Application>
  <PresentationFormat>On-screen Show (4:3)</PresentationFormat>
  <Paragraphs>73</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About South East London Community Energy</vt:lpstr>
      <vt:lpstr>Scaling up Solar</vt:lpstr>
      <vt:lpstr>Furthering Fuel Poverty Alleviation</vt:lpstr>
      <vt:lpstr>Innovations in Service Offerings</vt:lpstr>
      <vt:lpstr>The Policy Landscape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Nadia Smith</dc:creator>
  <cp:lastModifiedBy>Laura Abu Sakran</cp:lastModifiedBy>
  <cp:revision>6</cp:revision>
  <dcterms:created xsi:type="dcterms:W3CDTF">2020-06-25T12:09:57Z</dcterms:created>
  <dcterms:modified xsi:type="dcterms:W3CDTF">2020-06-25T13:21:21Z</dcterms:modified>
</cp:coreProperties>
</file>