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4" d="100"/>
          <a:sy n="44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97CA7-0B7E-4A2F-B7D6-E4483BD7D0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C6552B-A5C6-463D-B76E-8A65FCCE69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39B5D-277C-4F96-A01C-2B7D06FC3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2CE0-0FFF-4306-8861-6B12742C5A2B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9B81C-CEED-405A-941C-556E3E00A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48FCAE-A2B7-4F6E-BBAC-3EE26A9A7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E089B-183F-440D-8B2D-80E77782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318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A42EF-70AF-4013-8B8E-4B73BB26C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195037-E7C7-4C61-8B83-4B5BD7B0AF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2360D-D45C-4635-87BD-C51AB29AA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2CE0-0FFF-4306-8861-6B12742C5A2B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305A9C-C410-4B68-B355-754F15BFD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684E79-14B6-4C13-8EE6-02B41FBCB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E089B-183F-440D-8B2D-80E77782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053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A5D5AD-6941-480F-8C7B-311224D2CC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64F7B1-0BA5-4848-A0C6-0F789839D0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848CD2-EF58-49EE-94F7-5E0CA804A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2CE0-0FFF-4306-8861-6B12742C5A2B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1B06D8-F04A-419C-AE1F-7BBEDE0C9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E96C8-E875-4576-825E-7BEA4D74E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E089B-183F-440D-8B2D-80E77782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015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6F229-778C-48B8-99DC-70BC8CF2D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885C4-66AE-4A29-A387-F8A6FA610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EA80C-A958-4E43-9B18-005EA1CC8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2CE0-0FFF-4306-8861-6B12742C5A2B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B73107-1BF9-4388-B694-F3D9A6F9F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6423F-8626-4DB7-A589-BD99F854C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E089B-183F-440D-8B2D-80E77782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165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F86B6-6C71-4E9D-91FB-381C08619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E2496C-D62D-4742-A943-3CEF5115B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33C90-3CCE-4653-9DD2-DAC68CC1C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2CE0-0FFF-4306-8861-6B12742C5A2B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EE29D2-C205-460A-A09F-04DCFE3B2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6FBCC-0F6F-4B61-A051-D06E93024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E089B-183F-440D-8B2D-80E77782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44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9F7DF-CFEF-466E-B233-316934546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60285-799B-4FB4-8D96-A9127B1704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BC0F5F-5706-4535-A806-47BD86E59C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36F4DB-358B-4417-89A8-2981E21B6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2CE0-0FFF-4306-8861-6B12742C5A2B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681B6-A3C8-44E5-8EC2-A1D2C15FD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A87A49-3B89-45BF-A408-2ACF1CD02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E089B-183F-440D-8B2D-80E77782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89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BD688-1D50-4BD5-8E97-30BBC3512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A8FC33-716C-4344-BC1C-64169CC3F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4C311D-F1F6-478A-9ACB-67EB451175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FE790F-7E17-477F-BB75-75F13989B7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868233-0D9B-44A2-8EB5-0FB6B77727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13F795-5734-4891-840C-735A51416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2CE0-0FFF-4306-8861-6B12742C5A2B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475132-F5F8-49F3-A7B1-84B7DB7CA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2CFF68-4161-4FC2-951A-0C827907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E089B-183F-440D-8B2D-80E77782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56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6D64F-8F9C-4390-8DA1-9CD52BF0C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BBBC3B-62FF-49DB-A796-3C510AC75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2CE0-0FFF-4306-8861-6B12742C5A2B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B16F9D-0976-4CD1-99F6-3DAC17460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106CA3-E8A0-43E6-8976-1079D4ADC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E089B-183F-440D-8B2D-80E77782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2279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BD2350-973B-4AC8-9D62-841521E2C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2CE0-0FFF-4306-8861-6B12742C5A2B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F6F355-D96D-46D9-B3FB-37636C70B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81006A-0B29-4B72-A66D-D1C9EE080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E089B-183F-440D-8B2D-80E77782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102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1FC97-5E29-44B1-B785-65F61236E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8E699-BECA-4D84-AC85-0A5F94A8B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4B1039-5685-4872-A7E9-C208783987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10222-825E-48F8-8440-26A28E05E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2CE0-0FFF-4306-8861-6B12742C5A2B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1ECF8-C01F-405B-B8EC-5AF845738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CF88C4-3B42-4B55-8DBC-A725C6E00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E089B-183F-440D-8B2D-80E77782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731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87146-54B2-4BB4-890E-C8ECE4827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EE4713-58F3-4D04-88F6-6014684A7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753C37-F878-49B3-B2C4-18211EB77D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5D5088-B40A-4F5E-ADCE-F5B40D890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2CE0-0FFF-4306-8861-6B12742C5A2B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489305-353A-4CF4-9783-5FA2FF0DD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E91FFE-0F3E-48ED-94C2-C6EE2D30F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E089B-183F-440D-8B2D-80E77782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64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F3DD80-FAA7-4FC9-9A03-65CE22C87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BB0A28-1809-408C-B57B-086C598549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994F42-AFE0-4894-B9B9-734EB6CFD7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02CE0-0FFF-4306-8861-6B12742C5A2B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663AC-D306-471F-80F6-2132D43805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2F1F34-6374-426A-A22A-531B83F9E3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E089B-183F-440D-8B2D-80E77782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330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ommunity energy fortnight">
            <a:extLst>
              <a:ext uri="{FF2B5EF4-FFF2-40B4-BE49-F238E27FC236}">
                <a16:creationId xmlns:a16="http://schemas.microsoft.com/office/drawing/2014/main" id="{5BBD4EBD-15C9-4685-A7C4-FB4A46C6FE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683"/>
            <a:ext cx="12192000" cy="4231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17EAF8-AE19-43E2-AA74-1F934680A7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0192" y="3632602"/>
            <a:ext cx="4105469" cy="2068610"/>
          </a:xfrm>
        </p:spPr>
        <p:txBody>
          <a:bodyPr>
            <a:normAutofit/>
          </a:bodyPr>
          <a:lstStyle/>
          <a:p>
            <a:r>
              <a:rPr lang="en-GB" sz="3600" dirty="0"/>
              <a:t>Welcome to our celebration of Community Energy in South London</a:t>
            </a:r>
          </a:p>
        </p:txBody>
      </p:sp>
      <p:pic>
        <p:nvPicPr>
          <p:cNvPr id="5" name="Picture 4" descr="A picture containing clipart&#10;&#10;Description automatically generated">
            <a:extLst>
              <a:ext uri="{FF2B5EF4-FFF2-40B4-BE49-F238E27FC236}">
                <a16:creationId xmlns:a16="http://schemas.microsoft.com/office/drawing/2014/main" id="{8FE5D38D-BF87-4996-AC00-B76A702ED7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432" y="4680626"/>
            <a:ext cx="4462692" cy="890165"/>
          </a:xfrm>
          <a:prstGeom prst="rect">
            <a:avLst/>
          </a:prstGeom>
        </p:spPr>
      </p:pic>
      <p:pic>
        <p:nvPicPr>
          <p:cNvPr id="1028" name="Picture 4" descr="Image result for repowering london">
            <a:extLst>
              <a:ext uri="{FF2B5EF4-FFF2-40B4-BE49-F238E27FC236}">
                <a16:creationId xmlns:a16="http://schemas.microsoft.com/office/drawing/2014/main" id="{D76907A7-BBFB-491F-9F7E-8B009A3427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4" t="13143" b="8653"/>
          <a:stretch/>
        </p:blipFill>
        <p:spPr bwMode="auto">
          <a:xfrm>
            <a:off x="9050694" y="4537512"/>
            <a:ext cx="2712874" cy="2251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se24.co.uk/files/2016/11/Picture2-1024x189.png">
            <a:extLst>
              <a:ext uri="{FF2B5EF4-FFF2-40B4-BE49-F238E27FC236}">
                <a16:creationId xmlns:a16="http://schemas.microsoft.com/office/drawing/2014/main" id="{2B70DCCF-C5EA-49D1-8767-C9C04D5630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48" t="21753" r="13856" b="37679"/>
          <a:stretch/>
        </p:blipFill>
        <p:spPr bwMode="auto">
          <a:xfrm>
            <a:off x="428432" y="5831633"/>
            <a:ext cx="7861043" cy="73032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85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F5B430D9-877F-4DBF-B74F-B8503C81E0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32927" y="412837"/>
            <a:ext cx="10871718" cy="6032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152352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0" i="0" u="sng" strike="noStrike" cap="none" normalizeH="0" baseline="0" dirty="0">
                <a:ln>
                  <a:noFill/>
                </a:ln>
                <a:solidFill>
                  <a:srgbClr val="2F549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7.00-7.45pm S</a:t>
            </a:r>
            <a:r>
              <a:rPr kumimoji="0" lang="en-GB" altLang="en-US" sz="2000" b="0" i="0" u="sng" strike="noStrike" cap="none" normalizeH="0" baseline="0" dirty="0" bmk="">
                <a:ln>
                  <a:noFill/>
                </a:ln>
                <a:solidFill>
                  <a:srgbClr val="2F549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ession 1 </a:t>
            </a:r>
            <a:r>
              <a:rPr kumimoji="0" lang="en-GB" altLang="en-US" sz="2000" b="0" i="0" u="sng" strike="noStrike" cap="none" normalizeH="0" baseline="0" dirty="0" bmk="">
                <a:ln>
                  <a:noFill/>
                </a:ln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‘</a:t>
            </a:r>
            <a:r>
              <a:rPr kumimoji="0" lang="en-GB" altLang="en-US" sz="2000" b="0" i="0" u="sng" strike="noStrike" cap="none" normalizeH="0" baseline="0" dirty="0" bmk="">
                <a:ln>
                  <a:noFill/>
                </a:ln>
                <a:solidFill>
                  <a:srgbClr val="2F549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big picture/political perspectives</a:t>
            </a:r>
            <a:r>
              <a:rPr kumimoji="0" lang="en-GB" altLang="en-US" sz="2000" b="0" i="0" u="sng" strike="noStrike" cap="none" normalizeH="0" baseline="0" dirty="0" bmk="">
                <a:ln>
                  <a:noFill/>
                </a:ln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’</a:t>
            </a:r>
            <a:r>
              <a:rPr kumimoji="0" lang="en-GB" altLang="en-US" sz="2000" b="0" i="0" u="sng" strike="noStrike" cap="none" normalizeH="0" baseline="0" dirty="0" bmk="">
                <a:ln>
                  <a:noFill/>
                </a:ln>
                <a:solidFill>
                  <a:srgbClr val="2F549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(chaired by </a:t>
            </a:r>
            <a:r>
              <a:rPr kumimoji="0" lang="en-GB" altLang="en-US" sz="2000" b="1" i="0" u="sng" strike="noStrike" cap="none" normalizeH="0" baseline="0" dirty="0" bmk="">
                <a:ln>
                  <a:noFill/>
                </a:ln>
                <a:solidFill>
                  <a:srgbClr val="2F549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Colin Crooks</a:t>
            </a:r>
            <a:r>
              <a:rPr kumimoji="0" lang="en-GB" altLang="en-US" sz="2000" b="0" i="0" u="sng" strike="noStrike" cap="none" normalizeH="0" baseline="0" dirty="0" bmk="">
                <a:ln>
                  <a:noFill/>
                </a:ln>
                <a:solidFill>
                  <a:srgbClr val="2F549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CEO of Tree Shephard)</a:t>
            </a:r>
            <a:endParaRPr kumimoji="0" lang="en-GB" altLang="en-US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1" i="0" u="none" strike="noStrike" cap="none" normalizeH="0" baseline="0" dirty="0" bmk="_Hlk12894468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Helen Hayes,</a:t>
            </a:r>
            <a:r>
              <a:rPr kumimoji="0" lang="en-GB" altLang="en-US" sz="1800" b="0" i="0" u="none" strike="noStrike" cap="none" normalizeH="0" baseline="0" dirty="0" bmk="_Hlk12894468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MP for Dulwich and West Norwood</a:t>
            </a:r>
            <a:endParaRPr kumimoji="0" lang="en-GB" altLang="en-US" sz="1100" b="0" i="0" u="none" strike="noStrike" cap="none" normalizeH="0" baseline="0" dirty="0" bmk="_Hlk12894468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1" i="0" u="none" strike="noStrike" cap="none" normalizeH="0" baseline="0" dirty="0" bmk="_Hlk12894468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Livingstone</a:t>
            </a:r>
            <a:r>
              <a:rPr kumimoji="0" lang="en-GB" altLang="en-US" sz="1800" b="0" i="0" u="none" strike="noStrike" cap="none" normalizeH="0" baseline="0" dirty="0" bmk="_Hlk12894468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Southwark Council, </a:t>
            </a:r>
            <a:r>
              <a:rPr kumimoji="0" lang="en-GB" altLang="en-US" sz="1800" b="0" i="0" u="none" strike="noStrike" cap="none" normalizeH="0" baseline="0" dirty="0" bmk="_Hlk12894468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Cabinet Member for Environment, Transport and the Climate Emergency</a:t>
            </a:r>
            <a:endParaRPr kumimoji="0" lang="en-GB" altLang="en-US" sz="1100" b="0" i="0" u="none" strike="noStrike" cap="none" normalizeH="0" baseline="0" dirty="0" bmk="_Hlk12894468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1" i="0" u="none" strike="noStrike" cap="none" normalizeH="0" baseline="0" dirty="0" bmk="_Hlk12894468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Martin O’Brien</a:t>
            </a:r>
            <a:r>
              <a:rPr kumimoji="0" lang="en-GB" altLang="en-US" sz="1800" b="0" i="0" u="none" strike="noStrike" cap="none" normalizeH="0" baseline="0" dirty="0" bmk="_Hlk12894468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Martin O'Brien, Climate Resilience Manager, Lewisham Council</a:t>
            </a:r>
            <a:endParaRPr kumimoji="0" lang="en-GB" altLang="en-US" sz="1100" b="0" i="0" u="none" strike="noStrike" cap="none" normalizeH="0" baseline="0" dirty="0" bmk="_Hlk12894468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000" b="0" i="0" u="sng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000" u="sng" dirty="0">
                <a:solidFill>
                  <a:srgbClr val="2F5496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7.50-8.35pm </a:t>
            </a:r>
            <a:r>
              <a:rPr kumimoji="0" lang="en-GB" altLang="en-US" sz="2000" b="0" i="0" u="sng" strike="noStrike" cap="none" normalizeH="0" baseline="0" dirty="0">
                <a:ln>
                  <a:noFill/>
                </a:ln>
                <a:solidFill>
                  <a:srgbClr val="2F549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Session 2 </a:t>
            </a:r>
            <a:r>
              <a:rPr kumimoji="0" lang="en-GB" altLang="en-US" sz="2000" b="0" i="0" u="sng" strike="noStrike" cap="none" normalizeH="0" baseline="0" dirty="0">
                <a:ln>
                  <a:noFill/>
                </a:ln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‘</a:t>
            </a:r>
            <a:r>
              <a:rPr kumimoji="0" lang="en-GB" altLang="en-US" sz="2000" b="0" i="0" u="sng" strike="noStrike" cap="none" normalizeH="0" baseline="0" dirty="0">
                <a:ln>
                  <a:noFill/>
                </a:ln>
                <a:solidFill>
                  <a:srgbClr val="2F549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Celebrating the achievements of LCEF and community energy groups</a:t>
            </a:r>
            <a:r>
              <a:rPr kumimoji="0" lang="en-GB" altLang="en-US" sz="2000" b="0" i="0" u="sng" strike="noStrike" cap="none" normalizeH="0" baseline="0" dirty="0">
                <a:ln>
                  <a:noFill/>
                </a:ln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’</a:t>
            </a:r>
            <a:r>
              <a:rPr kumimoji="0" lang="en-GB" altLang="en-US" sz="2000" b="0" i="0" u="sng" strike="noStrike" cap="none" normalizeH="0" baseline="0" dirty="0">
                <a:ln>
                  <a:noFill/>
                </a:ln>
                <a:solidFill>
                  <a:srgbClr val="2F549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(chaired by </a:t>
            </a:r>
            <a:r>
              <a:rPr kumimoji="0" lang="en-GB" altLang="en-US" sz="2000" b="1" i="0" u="sng" strike="noStrike" cap="none" normalizeH="0" baseline="0" dirty="0">
                <a:ln>
                  <a:noFill/>
                </a:ln>
                <a:solidFill>
                  <a:srgbClr val="2F549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Harriet Lamb</a:t>
            </a:r>
            <a:r>
              <a:rPr kumimoji="0" lang="en-GB" altLang="en-US" sz="2000" b="0" i="0" u="sng" strike="noStrike" cap="none" normalizeH="0" baseline="0" dirty="0">
                <a:ln>
                  <a:noFill/>
                </a:ln>
                <a:solidFill>
                  <a:srgbClr val="2F549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Vice Chair of SE24 and CEO of </a:t>
            </a:r>
            <a:r>
              <a:rPr kumimoji="0" lang="en-GB" altLang="en-US" sz="2000" b="0" i="0" u="sng" strike="noStrike" cap="none" normalizeH="0" baseline="0" dirty="0" err="1">
                <a:ln>
                  <a:noFill/>
                </a:ln>
                <a:solidFill>
                  <a:srgbClr val="2F549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Ashden</a:t>
            </a:r>
            <a:r>
              <a:rPr kumimoji="0" lang="en-GB" altLang="en-US" sz="2000" b="0" i="0" u="sng" strike="noStrike" cap="none" normalizeH="0" baseline="0" dirty="0">
                <a:ln>
                  <a:noFill/>
                </a:ln>
                <a:solidFill>
                  <a:srgbClr val="2F549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kumimoji="0" lang="en-GB" altLang="en-US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Sylvia Baron,</a:t>
            </a:r>
            <a:r>
              <a:rPr kumimoji="0" lang="en-GB" altLang="en-US" sz="1800" b="0" i="1" u="none" strike="noStrike" cap="none" normalizeH="0" baseline="0" dirty="0">
                <a:ln>
                  <a:noFill/>
                </a:ln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GB" altLang="en-US" sz="1800" b="0" u="none" strike="noStrike" cap="none" normalizeH="0" baseline="0" dirty="0">
                <a:ln>
                  <a:noFill/>
                </a:ln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GLA/The London Community Energy Fund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Alan Jones, </a:t>
            </a: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Chair of SE24 and</a:t>
            </a:r>
            <a:r>
              <a:rPr kumimoji="0" lang="en-GB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Paul Weary, </a:t>
            </a: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Minister of Walworth Methodist Church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Giovanna </a:t>
            </a:r>
            <a:r>
              <a:rPr kumimoji="0" lang="en-GB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Speciale</a:t>
            </a:r>
            <a:r>
              <a:rPr kumimoji="0" lang="en-GB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CEO of SELCE</a:t>
            </a:r>
            <a:endParaRPr kumimoji="0" lang="en-GB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Dave Fuller, </a:t>
            </a:r>
            <a:r>
              <a:rPr kumimoji="0" lang="en-GB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Manager for </a:t>
            </a: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Repowering London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8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sng" strike="noStrike" cap="none" normalizeH="0" baseline="0" dirty="0">
                <a:ln>
                  <a:noFill/>
                </a:ln>
                <a:solidFill>
                  <a:srgbClr val="2F549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8.40-9.30 pm </a:t>
            </a:r>
            <a:r>
              <a:rPr kumimoji="0" lang="en-GB" altLang="en-US" sz="2000" b="0" i="0" u="sng" strike="noStrike" cap="none" normalizeH="0" baseline="0" dirty="0">
                <a:ln>
                  <a:noFill/>
                </a:ln>
                <a:solidFill>
                  <a:srgbClr val="2F549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Session 3 discussion of key issues (chaired by </a:t>
            </a:r>
            <a:r>
              <a:rPr kumimoji="0" lang="en-GB" altLang="en-US" sz="2000" b="1" i="0" u="sng" strike="noStrike" cap="none" normalizeH="0" baseline="0" dirty="0">
                <a:ln>
                  <a:noFill/>
                </a:ln>
                <a:solidFill>
                  <a:srgbClr val="2F549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Giovanna </a:t>
            </a:r>
            <a:r>
              <a:rPr kumimoji="0" lang="en-GB" altLang="en-US" sz="2000" b="1" i="0" u="sng" strike="noStrike" cap="none" normalizeH="0" baseline="0" dirty="0" err="1">
                <a:ln>
                  <a:noFill/>
                </a:ln>
                <a:solidFill>
                  <a:srgbClr val="2F549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Speciale</a:t>
            </a:r>
            <a:r>
              <a:rPr kumimoji="0" lang="en-GB" altLang="en-US" sz="2000" b="0" i="0" u="sng" strike="noStrike" cap="none" normalizeH="0" baseline="0" dirty="0">
                <a:ln>
                  <a:noFill/>
                </a:ln>
                <a:solidFill>
                  <a:srgbClr val="2F549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CEO of SELCE)</a:t>
            </a:r>
            <a:endParaRPr kumimoji="0" lang="en-GB" altLang="en-US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Round table discussions </a:t>
            </a:r>
            <a:r>
              <a:rPr kumimoji="0" lang="en-GB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led by…</a:t>
            </a:r>
            <a:endParaRPr lang="en-GB" altLang="en-US" sz="1100" dirty="0"/>
          </a:p>
          <a:p>
            <a:pPr>
              <a:lnSpc>
                <a:spcPct val="100000"/>
              </a:lnSpc>
            </a:pP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Community Energy (</a:t>
            </a:r>
            <a:r>
              <a:rPr kumimoji="0" lang="en-GB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Giovanna </a:t>
            </a:r>
            <a:r>
              <a:rPr kumimoji="0" lang="en-GB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Speciale</a:t>
            </a:r>
            <a:r>
              <a:rPr kumimoji="0" lang="en-GB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&amp; Laura Wilson</a:t>
            </a: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kumimoji="0" lang="en-GB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>
              <a:lnSpc>
                <a:spcPct val="100000"/>
              </a:lnSpc>
            </a:pP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Fuel Poverty and energy efficiency (</a:t>
            </a:r>
            <a:r>
              <a:rPr kumimoji="0" lang="en-GB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Alex Hartley</a:t>
            </a: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kumimoji="0" lang="en-GB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>
              <a:lnSpc>
                <a:spcPct val="100000"/>
              </a:lnSpc>
            </a:pP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Churches (</a:t>
            </a:r>
            <a:r>
              <a:rPr kumimoji="0" lang="en-GB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Paul Weary &amp; Alastair Hanton</a:t>
            </a: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kumimoji="0" lang="en-GB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>
              <a:lnSpc>
                <a:spcPct val="100000"/>
              </a:lnSpc>
            </a:pP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Engaging politicians (</a:t>
            </a:r>
            <a:r>
              <a:rPr kumimoji="0" lang="en-GB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Margy</a:t>
            </a:r>
            <a:r>
              <a:rPr kumimoji="0" lang="en-GB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GB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Newens</a:t>
            </a: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kumimoji="0" lang="en-GB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>
              <a:lnSpc>
                <a:spcPct val="100000"/>
              </a:lnSpc>
            </a:pP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Creative responses to climate change (</a:t>
            </a:r>
            <a:r>
              <a:rPr kumimoji="0" lang="en-GB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Harriet Lamb &amp; Dave Fuller)</a:t>
            </a:r>
            <a:endParaRPr kumimoji="0" lang="en-GB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663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204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Welcome to our celebration of Community Energy in South London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celebration of Community Energy in South London, 2 July 2019</dc:title>
  <dc:creator>Jim Belben</dc:creator>
  <cp:lastModifiedBy>Alan Jones</cp:lastModifiedBy>
  <cp:revision>6</cp:revision>
  <dcterms:created xsi:type="dcterms:W3CDTF">2019-07-02T09:19:56Z</dcterms:created>
  <dcterms:modified xsi:type="dcterms:W3CDTF">2019-07-02T11:26:51Z</dcterms:modified>
</cp:coreProperties>
</file>