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71" r:id="rId3"/>
    <p:sldId id="272" r:id="rId4"/>
    <p:sldId id="273" r:id="rId5"/>
    <p:sldId id="274" r:id="rId6"/>
    <p:sldId id="275" r:id="rId7"/>
    <p:sldId id="276" r:id="rId8"/>
    <p:sldId id="277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lia Kirby-Jones" initials="J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DCFFA-39EE-5A4C-A178-223E3BE0E39D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3204F-CF4C-2D41-8F0B-360A592D5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32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2016 PUNL installed a 19kWp system on the south-facing roof of St Anne’s. a Grade II listed church in Highgate.  We had a grant for the feasibility study and raised £30k of community funding through a share offer.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 you can imagine the daytime consumption is low but the purpose of this project was to leverage more daytime community activities with provision of renewable energy and to serve as a signal to the community about the benefits of renewable energy.</a:t>
            </a:r>
            <a:endParaRPr/>
          </a:p>
        </p:txBody>
      </p:sp>
      <p:sp>
        <p:nvSpPr>
          <p:cNvPr id="148" name="Google Shape;14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EDA7-4B12-C641-AEF7-89BF1A7288D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E35-E746-5F40-AD18-72855084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43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EDA7-4B12-C641-AEF7-89BF1A7288D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E35-E746-5F40-AD18-72855084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2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EDA7-4B12-C641-AEF7-89BF1A7288D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E35-E746-5F40-AD18-72855084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57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EDA7-4B12-C641-AEF7-89BF1A7288D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E35-E746-5F40-AD18-72855084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80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EDA7-4B12-C641-AEF7-89BF1A7288D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E35-E746-5F40-AD18-72855084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98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EDA7-4B12-C641-AEF7-89BF1A7288D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E35-E746-5F40-AD18-72855084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0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EDA7-4B12-C641-AEF7-89BF1A7288D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E35-E746-5F40-AD18-72855084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8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EDA7-4B12-C641-AEF7-89BF1A7288D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E35-E746-5F40-AD18-72855084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11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EDA7-4B12-C641-AEF7-89BF1A7288D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E35-E746-5F40-AD18-72855084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3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EDA7-4B12-C641-AEF7-89BF1A7288D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E35-E746-5F40-AD18-72855084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EDA7-4B12-C641-AEF7-89BF1A7288D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7E35-E746-5F40-AD18-72855084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6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9EDA7-4B12-C641-AEF7-89BF1A7288D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E7E35-E746-5F40-AD18-72855084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9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Community Energy in a Community Emergency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83642" y="2785540"/>
            <a:ext cx="4991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City Hall  London Thursday June 2019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6D46F4-98CB-4395-93F6-FD7846E7D0F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877" y="3616536"/>
            <a:ext cx="3548202" cy="23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06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283551" y="4419600"/>
            <a:ext cx="8579094" cy="205820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394554" y="4756638"/>
            <a:ext cx="8354891" cy="930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00"/>
              <a:buFont typeface="Calibri"/>
              <a:buNone/>
            </a:pPr>
            <a:r>
              <a:rPr lang="en-US" sz="4700" dirty="0">
                <a:solidFill>
                  <a:srgbClr val="FFFFFF"/>
                </a:solidFill>
              </a:rPr>
              <a:t>Community Energy Action in Camden</a:t>
            </a:r>
            <a:br>
              <a:rPr lang="en-US" sz="4700" dirty="0">
                <a:solidFill>
                  <a:srgbClr val="FFFFFF"/>
                </a:solidFill>
              </a:rPr>
            </a:br>
            <a:r>
              <a:rPr lang="en-US" sz="4700" dirty="0">
                <a:solidFill>
                  <a:srgbClr val="FFFFFF"/>
                </a:solidFill>
              </a:rPr>
              <a:t>Tanuja </a:t>
            </a:r>
            <a:r>
              <a:rPr lang="en-US" sz="4700" dirty="0" err="1">
                <a:solidFill>
                  <a:srgbClr val="FFFFFF"/>
                </a:solidFill>
              </a:rPr>
              <a:t>Pandit</a:t>
            </a:r>
            <a:r>
              <a:rPr lang="en-US" sz="4700" dirty="0">
                <a:solidFill>
                  <a:srgbClr val="FFFFFF"/>
                </a:solidFill>
              </a:rPr>
              <a:t>, PUNL</a:t>
            </a:r>
            <a:endParaRPr sz="4700" dirty="0">
              <a:solidFill>
                <a:srgbClr val="FFFFFF"/>
              </a:solidFill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1143000" y="5815698"/>
            <a:ext cx="6858000" cy="42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700"/>
              <a:buNone/>
            </a:pPr>
            <a:r>
              <a:rPr lang="en-US" sz="1700" dirty="0">
                <a:solidFill>
                  <a:srgbClr val="E7E6E6"/>
                </a:solidFill>
              </a:rPr>
              <a:t>27 June 2019</a:t>
            </a:r>
            <a:endParaRPr sz="1700" dirty="0">
              <a:solidFill>
                <a:srgbClr val="E7E6E6"/>
              </a:solidFill>
            </a:endParaRPr>
          </a:p>
        </p:txBody>
      </p:sp>
      <p:pic>
        <p:nvPicPr>
          <p:cNvPr id="92" name="Google Shape;92;p1" descr="A drawing of a 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030" y="980822"/>
            <a:ext cx="8622615" cy="26514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1"/>
          <p:cNvCxnSpPr/>
          <p:nvPr/>
        </p:nvCxnSpPr>
        <p:spPr>
          <a:xfrm>
            <a:off x="1657350" y="5738691"/>
            <a:ext cx="5829300" cy="0"/>
          </a:xfrm>
          <a:prstGeom prst="straightConnector1">
            <a:avLst/>
          </a:prstGeom>
          <a:noFill/>
          <a:ln w="2222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19849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 l="15047" r="17854" b="2"/>
          <a:stretch/>
        </p:blipFill>
        <p:spPr>
          <a:xfrm>
            <a:off x="4562839" y="-168318"/>
            <a:ext cx="4695998" cy="393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4">
            <a:alphaModFix/>
          </a:blip>
          <a:srcRect r="2331" b="-3"/>
          <a:stretch/>
        </p:blipFill>
        <p:spPr>
          <a:xfrm>
            <a:off x="4567428" y="2487168"/>
            <a:ext cx="4697730" cy="421538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"/>
          <p:cNvSpPr txBox="1">
            <a:spLocks noGrp="1"/>
          </p:cNvSpPr>
          <p:nvPr>
            <p:ph type="title"/>
          </p:nvPr>
        </p:nvSpPr>
        <p:spPr>
          <a:xfrm>
            <a:off x="552948" y="-103255"/>
            <a:ext cx="3904752" cy="1195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</a:pPr>
            <a:r>
              <a:rPr lang="en-US" sz="3200" dirty="0">
                <a:solidFill>
                  <a:srgbClr val="000000"/>
                </a:solidFill>
              </a:rPr>
              <a:t>Community Energy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Benefits</a:t>
            </a:r>
            <a:endParaRPr sz="3200" dirty="0">
              <a:solidFill>
                <a:srgbClr val="000000"/>
              </a:solidFill>
            </a:endParaRPr>
          </a:p>
        </p:txBody>
      </p:sp>
      <p:sp>
        <p:nvSpPr>
          <p:cNvPr id="136" name="Google Shape;136;p4"/>
          <p:cNvSpPr txBox="1">
            <a:spLocks noGrp="1"/>
          </p:cNvSpPr>
          <p:nvPr>
            <p:ph type="body" idx="1"/>
          </p:nvPr>
        </p:nvSpPr>
        <p:spPr>
          <a:xfrm>
            <a:off x="629147" y="1662543"/>
            <a:ext cx="3602728" cy="378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Reduction in carbon emissions </a:t>
            </a:r>
            <a:endParaRPr sz="2400" dirty="0">
              <a:solidFill>
                <a:srgbClr val="000000"/>
              </a:solidFill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Discounted electricity</a:t>
            </a: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Community ownership 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Surpluses used for other community projects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Community cohesion, resilience and wellbeing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solidFill>
                <a:srgbClr val="000000"/>
              </a:solidFill>
            </a:endParaRPr>
          </a:p>
        </p:txBody>
      </p:sp>
      <p:pic>
        <p:nvPicPr>
          <p:cNvPr id="137" name="Google Shape;13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77933" y="5877272"/>
            <a:ext cx="3162619" cy="969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899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 dirty="0"/>
              <a:t>PUNL’s Purpose</a:t>
            </a:r>
            <a:endParaRPr dirty="0"/>
          </a:p>
        </p:txBody>
      </p:sp>
      <p:sp>
        <p:nvSpPr>
          <p:cNvPr id="277" name="Google Shape;277;p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42"/>
              <a:buNone/>
            </a:pPr>
            <a:r>
              <a:rPr lang="en-US" sz="1942" b="1" dirty="0"/>
              <a:t>Vision</a:t>
            </a: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42"/>
              <a:buNone/>
            </a:pPr>
            <a:r>
              <a:rPr lang="en-US" sz="1942" dirty="0"/>
              <a:t>Camden &amp; Islington to become carbon neutral</a:t>
            </a: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42"/>
              <a:buNone/>
            </a:pPr>
            <a:endParaRPr lang="en-US" sz="1942" dirty="0"/>
          </a:p>
          <a:p>
            <a:pPr marL="0" lvl="0" indent="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42"/>
              <a:buNone/>
            </a:pPr>
            <a:endParaRPr lang="en-US" sz="1942" dirty="0"/>
          </a:p>
          <a:p>
            <a:pPr marL="0" lvl="0" indent="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42"/>
              <a:buNone/>
            </a:pPr>
            <a:r>
              <a:rPr lang="en-US" sz="1942" b="1" dirty="0"/>
              <a:t>Mission</a:t>
            </a:r>
          </a:p>
          <a:p>
            <a:pPr marL="0" lvl="0" indent="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42"/>
              <a:buNone/>
            </a:pPr>
            <a:r>
              <a:rPr lang="en-US" sz="1942" dirty="0"/>
              <a:t>Empowering North London residents with ownership</a:t>
            </a:r>
          </a:p>
          <a:p>
            <a:pPr marL="0" lvl="0" indent="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42"/>
              <a:buNone/>
            </a:pPr>
            <a:r>
              <a:rPr lang="en-US" sz="1942" dirty="0"/>
              <a:t>&amp; understanding of clean energy generation &amp; </a:t>
            </a:r>
          </a:p>
          <a:p>
            <a:pPr marL="0" lvl="0" indent="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42"/>
              <a:buNone/>
            </a:pPr>
            <a:r>
              <a:rPr lang="en-US" sz="1942" dirty="0"/>
              <a:t>reduced energy consumption through: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42"/>
              <a:buNone/>
            </a:pPr>
            <a:endParaRPr lang="en-US" sz="1942" dirty="0"/>
          </a:p>
          <a:p>
            <a:pPr marL="285750" indent="-285750">
              <a:lnSpc>
                <a:spcPct val="70000"/>
              </a:lnSpc>
              <a:buSzPts val="1942"/>
              <a:buFont typeface="Courier New"/>
              <a:buChar char="o"/>
            </a:pPr>
            <a:r>
              <a:rPr lang="en-US" sz="1800" dirty="0"/>
              <a:t>Investing in clean  technologies</a:t>
            </a:r>
          </a:p>
          <a:p>
            <a:pPr marL="285750" indent="-285750">
              <a:lnSpc>
                <a:spcPct val="70000"/>
              </a:lnSpc>
              <a:buSzPts val="1942"/>
              <a:buFont typeface="Courier New"/>
              <a:buChar char="o"/>
            </a:pPr>
            <a:r>
              <a:rPr lang="en-GB" sz="1800" dirty="0"/>
              <a:t>Energy awareness and fuel poverty workshops</a:t>
            </a:r>
            <a:endParaRPr lang="en-US" sz="1800" dirty="0"/>
          </a:p>
          <a:p>
            <a:pPr marL="285750" lvl="0" indent="-28575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42"/>
              <a:buFont typeface="Courier New"/>
              <a:buChar char="o"/>
            </a:pPr>
            <a:r>
              <a:rPr lang="en-US" sz="1800" dirty="0"/>
              <a:t>Returning surpluses to the community</a:t>
            </a:r>
          </a:p>
          <a:p>
            <a:pPr marL="285750" lvl="0" indent="-28575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42"/>
              <a:buFont typeface="Courier New"/>
              <a:buChar char="o"/>
            </a:pPr>
            <a:r>
              <a:rPr lang="en-GB" sz="1800" dirty="0"/>
              <a:t>Giving </a:t>
            </a:r>
            <a:r>
              <a:rPr lang="en-US" sz="1800" dirty="0"/>
              <a:t>our volunteers and members fulfilling and meaningful opportunities to contribute</a:t>
            </a:r>
            <a:endParaRPr sz="1800" dirty="0"/>
          </a:p>
        </p:txBody>
      </p:sp>
      <p:pic>
        <p:nvPicPr>
          <p:cNvPr id="278" name="Google Shape;27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1381" y="5635972"/>
            <a:ext cx="3162619" cy="969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601" y="2209799"/>
            <a:ext cx="3327400" cy="2945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517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"/>
          <p:cNvSpPr/>
          <p:nvPr/>
        </p:nvSpPr>
        <p:spPr>
          <a:xfrm>
            <a:off x="252662" y="321176"/>
            <a:ext cx="5380685" cy="5896743"/>
          </a:xfrm>
          <a:prstGeom prst="rect">
            <a:avLst/>
          </a:prstGeom>
          <a:solidFill>
            <a:schemeClr val="dk1">
              <a:alpha val="14901"/>
            </a:schemeClr>
          </a:solidFill>
          <a:ln w="127000" cap="sq" cmpd="thinThick">
            <a:solidFill>
              <a:schemeClr val="dk1">
                <a:alpha val="9803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7"/>
          <p:cNvSpPr txBox="1">
            <a:spLocks noGrp="1"/>
          </p:cNvSpPr>
          <p:nvPr>
            <p:ph type="title"/>
          </p:nvPr>
        </p:nvSpPr>
        <p:spPr>
          <a:xfrm>
            <a:off x="616137" y="640263"/>
            <a:ext cx="4653738" cy="134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rPr lang="en-US" sz="3500" dirty="0"/>
              <a:t>PUNL Achievements </a:t>
            </a:r>
            <a:endParaRPr dirty="0"/>
          </a:p>
        </p:txBody>
      </p:sp>
      <p:sp>
        <p:nvSpPr>
          <p:cNvPr id="286" name="Google Shape;286;p17"/>
          <p:cNvSpPr txBox="1">
            <a:spLocks noGrp="1"/>
          </p:cNvSpPr>
          <p:nvPr>
            <p:ph type="body" idx="1"/>
          </p:nvPr>
        </p:nvSpPr>
        <p:spPr>
          <a:xfrm>
            <a:off x="616136" y="2121762"/>
            <a:ext cx="4653738" cy="362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dirty="0"/>
              <a:t>19kWp system on listed church in </a:t>
            </a:r>
            <a:r>
              <a:rPr lang="en-US" dirty="0" err="1"/>
              <a:t>Highgate</a:t>
            </a:r>
            <a:endParaRPr lang="en-US" dirty="0"/>
          </a:p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endParaRPr lang="en-US" dirty="0"/>
          </a:p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dirty="0"/>
              <a:t>30kWp system at </a:t>
            </a:r>
            <a:r>
              <a:rPr lang="en-US" dirty="0" err="1"/>
              <a:t>Caversham</a:t>
            </a:r>
            <a:r>
              <a:rPr lang="en-US" dirty="0"/>
              <a:t> Group Practice in Camden</a:t>
            </a:r>
          </a:p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endParaRPr lang="en-US" dirty="0"/>
          </a:p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dirty="0"/>
              <a:t>LED projects and fuel poverty workshops</a:t>
            </a:r>
          </a:p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endParaRPr lang="en-US" dirty="0"/>
          </a:p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dirty="0"/>
              <a:t>Developed strong relationships with Islington and Camden Council Energy teams</a:t>
            </a:r>
          </a:p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endParaRPr lang="en-US" dirty="0"/>
          </a:p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dirty="0"/>
              <a:t>The project pipeline is strong with 7 pre-registered sites of which we expect 3-4 will complete before 31 March 2020</a:t>
            </a:r>
            <a:endParaRPr dirty="0"/>
          </a:p>
        </p:txBody>
      </p:sp>
      <p:pic>
        <p:nvPicPr>
          <p:cNvPr id="287" name="Google Shape;28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2163" y="983769"/>
            <a:ext cx="3031807" cy="93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7" descr="https://pbs.twimg.com/media/DyERKNZXgAA5QV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7194" y="2828925"/>
            <a:ext cx="2541745" cy="3388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947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1"/>
          <p:cNvSpPr txBox="1">
            <a:spLocks noGrp="1"/>
          </p:cNvSpPr>
          <p:nvPr>
            <p:ph type="title"/>
          </p:nvPr>
        </p:nvSpPr>
        <p:spPr>
          <a:xfrm>
            <a:off x="459317" y="1"/>
            <a:ext cx="7744883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 sz="2800" dirty="0" err="1"/>
              <a:t>Caversham</a:t>
            </a:r>
            <a:r>
              <a:rPr lang="en-US" sz="2800" dirty="0"/>
              <a:t> PV Solar - installed and commissioned on 22 March 2019</a:t>
            </a:r>
            <a:endParaRPr sz="2800" dirty="0"/>
          </a:p>
        </p:txBody>
      </p:sp>
      <p:pic>
        <p:nvPicPr>
          <p:cNvPr id="240" name="Google Shape;24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7933" y="5877272"/>
            <a:ext cx="3162619" cy="9695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617990" y="5721350"/>
            <a:ext cx="2595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Carbon savings @ 26</a:t>
            </a:r>
            <a:r>
              <a:rPr lang="en-US" b="1" baseline="30000" dirty="0"/>
              <a:t>th</a:t>
            </a:r>
            <a:r>
              <a:rPr lang="en-US" b="1" dirty="0"/>
              <a:t> June</a:t>
            </a:r>
          </a:p>
          <a:p>
            <a:pPr algn="ctr"/>
            <a:r>
              <a:rPr lang="en-US" b="1" dirty="0"/>
              <a:t>&gt; 3.7 </a:t>
            </a:r>
            <a:r>
              <a:rPr lang="en-US" b="1" dirty="0" err="1"/>
              <a:t>tonnes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0" y="1041400"/>
            <a:ext cx="2978119" cy="4597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0" y="838200"/>
            <a:ext cx="2882900" cy="592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79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2"/>
          <p:cNvSpPr txBox="1">
            <a:spLocks noGrp="1"/>
          </p:cNvSpPr>
          <p:nvPr>
            <p:ph type="title"/>
          </p:nvPr>
        </p:nvSpPr>
        <p:spPr>
          <a:xfrm>
            <a:off x="1009650" y="123827"/>
            <a:ext cx="7886700" cy="1019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dirty="0"/>
              <a:t>Pipeline of PV Solar Projects</a:t>
            </a:r>
            <a:endParaRPr dirty="0"/>
          </a:p>
        </p:txBody>
      </p:sp>
      <p:graphicFrame>
        <p:nvGraphicFramePr>
          <p:cNvPr id="246" name="Google Shape;246;p12"/>
          <p:cNvGraphicFramePr/>
          <p:nvPr>
            <p:extLst>
              <p:ext uri="{D42A27DB-BD31-4B8C-83A1-F6EECF244321}">
                <p14:modId xmlns:p14="http://schemas.microsoft.com/office/powerpoint/2010/main" val="1251675887"/>
              </p:ext>
            </p:extLst>
          </p:nvPr>
        </p:nvGraphicFramePr>
        <p:xfrm>
          <a:off x="1028700" y="1116484"/>
          <a:ext cx="6375399" cy="498748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9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6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54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Project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Borough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/>
                        <a:t>Estimated size in </a:t>
                      </a:r>
                      <a:r>
                        <a:rPr lang="en-US" sz="1100" dirty="0" err="1"/>
                        <a:t>KWp</a:t>
                      </a:r>
                      <a:endParaRPr sz="1100" dirty="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Status</a:t>
                      </a:r>
                      <a:endParaRPr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Elizabeth House Community Centre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Islington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10kWp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Installation/Self-funded</a:t>
                      </a:r>
                      <a:endParaRPr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Lux &amp; Kentish Town City Farm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Camden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35kWp/11kWp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Passed feasibility/legal issue re lease@Lux &amp; seeking grant funding at KTCF</a:t>
                      </a:r>
                      <a:endParaRPr sz="1100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Muswell Hill Golf Club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Haringey</a:t>
                      </a:r>
                      <a:endParaRPr sz="11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30kWp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Detailed feasibility underway/Pre-registered for FiT</a:t>
                      </a:r>
                      <a:endParaRPr sz="1100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Kentish Town School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Camden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34-50kWp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Pre-registered for FiT/Seeking approval from school and governors; seeking funding for feasibility grant</a:t>
                      </a:r>
                      <a:endParaRPr sz="1100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Hampstead School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Camden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50kWp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/>
                        <a:t>Initial feasibility/Pre-registered for FiT/Seeking feasibility grant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Haverstock School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Camden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50kWp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dirty="0"/>
                        <a:t>Initial feasibility/Pre-registered for </a:t>
                      </a:r>
                      <a:r>
                        <a:rPr lang="en-US" sz="1100" dirty="0" err="1"/>
                        <a:t>FiT</a:t>
                      </a:r>
                      <a:r>
                        <a:rPr lang="en-US" sz="1100" dirty="0"/>
                        <a:t>/Seeking feasibility grant</a:t>
                      </a:r>
                      <a:endParaRPr sz="11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Kilburn Grange School</a:t>
                      </a:r>
                      <a:endParaRPr sz="11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Camden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30kWp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/>
                        <a:t>Initial feasibility/Pre-registered for FiT/Seeking feasibility grant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Morepeth School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Bethnal Green</a:t>
                      </a:r>
                      <a:endParaRPr sz="11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&gt; 50kWp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Initial feasibility</a:t>
                      </a:r>
                      <a:endParaRPr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Paradise Park Childrens’ Centre</a:t>
                      </a:r>
                      <a:endParaRPr sz="1100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Islington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c.7-10kWp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Applied to ICEF for PV solar feasibility and efficiency measures with XCO2</a:t>
                      </a:r>
                      <a:endParaRPr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Dixon Clark TMO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Islington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c.20-30kWp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/>
                        <a:t>Applied to ICEF for PV solar feasibility, private wire feasibility and efficiency measures with XCO2</a:t>
                      </a:r>
                      <a:endParaRPr dirty="0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2834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5" descr="http://www.transitionkentishtown.org.uk/rebuild-2017/wp-content/uploads/2017/12/PUNL-Transition-Kentish-Town1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10" y="2560125"/>
            <a:ext cx="4361329" cy="317313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5"/>
          <p:cNvSpPr txBox="1"/>
          <p:nvPr/>
        </p:nvSpPr>
        <p:spPr>
          <a:xfrm>
            <a:off x="467544" y="1869281"/>
            <a:ext cx="331236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 Anne’s Church,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Highgate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 txBox="1"/>
          <p:nvPr/>
        </p:nvSpPr>
        <p:spPr>
          <a:xfrm>
            <a:off x="4560576" y="1848189"/>
            <a:ext cx="4493224" cy="562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Caversham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Group Practice, </a:t>
            </a:r>
            <a:endParaRPr sz="1600" dirty="0"/>
          </a:p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Camden</a:t>
            </a:r>
            <a:endParaRPr sz="1600" dirty="0"/>
          </a:p>
        </p:txBody>
      </p:sp>
      <p:pic>
        <p:nvPicPr>
          <p:cNvPr id="154" name="Google Shape;154;p5" descr="A group of people standing in front of a build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3118" y="2536604"/>
            <a:ext cx="4089005" cy="3921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79700" y="625002"/>
            <a:ext cx="3162619" cy="969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562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444</Words>
  <Application>Microsoft Office PowerPoint</Application>
  <PresentationFormat>On-screen Show (4:3)</PresentationFormat>
  <Paragraphs>93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Courier New</vt:lpstr>
      <vt:lpstr>Office Theme</vt:lpstr>
      <vt:lpstr>Community Energy in a Community Emergency </vt:lpstr>
      <vt:lpstr>Community Energy Action in Camden Tanuja Pandit, PUNL</vt:lpstr>
      <vt:lpstr>Community Energy Benefits</vt:lpstr>
      <vt:lpstr>PUNL’s Purpose</vt:lpstr>
      <vt:lpstr>PUNL Achievements </vt:lpstr>
      <vt:lpstr>Caversham PV Solar - installed and commissioned on 22 March 2019</vt:lpstr>
      <vt:lpstr>Pipeline of PV Solar Projects</vt:lpstr>
      <vt:lpstr>PowerPoint Presentation</vt:lpstr>
    </vt:vector>
  </TitlesOfParts>
  <Company>Energy for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Syed Ahmed</dc:creator>
  <cp:lastModifiedBy>John Walls</cp:lastModifiedBy>
  <cp:revision>29</cp:revision>
  <dcterms:created xsi:type="dcterms:W3CDTF">2019-06-26T10:54:47Z</dcterms:created>
  <dcterms:modified xsi:type="dcterms:W3CDTF">2019-07-15T15:50:57Z</dcterms:modified>
</cp:coreProperties>
</file>