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388" r:id="rId3"/>
    <p:sldId id="334" r:id="rId4"/>
    <p:sldId id="389" r:id="rId5"/>
    <p:sldId id="394" r:id="rId6"/>
    <p:sldId id="387" r:id="rId7"/>
    <p:sldId id="317" r:id="rId8"/>
    <p:sldId id="358" r:id="rId9"/>
    <p:sldId id="383" r:id="rId10"/>
    <p:sldId id="349" r:id="rId11"/>
    <p:sldId id="336" r:id="rId12"/>
    <p:sldId id="371" r:id="rId13"/>
    <p:sldId id="372" r:id="rId14"/>
    <p:sldId id="407" r:id="rId15"/>
    <p:sldId id="381" r:id="rId16"/>
    <p:sldId id="408" r:id="rId17"/>
    <p:sldId id="375" r:id="rId18"/>
    <p:sldId id="403" r:id="rId19"/>
    <p:sldId id="405" r:id="rId20"/>
    <p:sldId id="347"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0A2"/>
    <a:srgbClr val="3B7CA9"/>
    <a:srgbClr val="4182A3"/>
    <a:srgbClr val="345B8C"/>
    <a:srgbClr val="FFF817"/>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648483-55F8-4BB0-B1E0-46C452251302}" type="datetimeFigureOut">
              <a:rPr lang="en-GB" smtClean="0"/>
              <a:t>02/07/2019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42D2AFD-042F-4162-BE99-3F65CAA5D6BC}" type="slidenum">
              <a:rPr lang="en-GB" smtClean="0"/>
              <a:t>‹#›</a:t>
            </a:fld>
            <a:endParaRPr lang="en-GB"/>
          </a:p>
        </p:txBody>
      </p:sp>
    </p:spTree>
    <p:extLst>
      <p:ext uri="{BB962C8B-B14F-4D97-AF65-F5344CB8AC3E}">
        <p14:creationId xmlns:p14="http://schemas.microsoft.com/office/powerpoint/2010/main" val="96877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2D2AFD-042F-4162-BE99-3F65CAA5D6BC}" type="slidenum">
              <a:rPr lang="en-GB" smtClean="0"/>
              <a:t>13</a:t>
            </a:fld>
            <a:endParaRPr lang="en-GB"/>
          </a:p>
        </p:txBody>
      </p:sp>
    </p:spTree>
    <p:extLst>
      <p:ext uri="{BB962C8B-B14F-4D97-AF65-F5344CB8AC3E}">
        <p14:creationId xmlns:p14="http://schemas.microsoft.com/office/powerpoint/2010/main" val="62672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D7118F77-E938-4889-873C-EB8FC38E569D}" type="datetimeFigureOut">
              <a:rPr lang="en-GB" smtClean="0"/>
              <a:pPr>
                <a:defRPr/>
              </a:pPr>
              <a:t>02/07/2019</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D5D7C5D-5F26-427C-8395-AB840CFA0EBE}" type="slidenum">
              <a:rPr lang="en-GB" smtClean="0"/>
              <a:pPr>
                <a:defRPr/>
              </a:pPr>
              <a:t>‹#›</a:t>
            </a:fld>
            <a:endParaRPr lang="en-GB"/>
          </a:p>
        </p:txBody>
      </p:sp>
    </p:spTree>
    <p:extLst>
      <p:ext uri="{BB962C8B-B14F-4D97-AF65-F5344CB8AC3E}">
        <p14:creationId xmlns:p14="http://schemas.microsoft.com/office/powerpoint/2010/main" val="207691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B636DA67-5927-4EA3-BA6E-46506F2C449F}" type="datetimeFigureOut">
              <a:rPr lang="en-GB" smtClean="0"/>
              <a:pPr>
                <a:defRPr/>
              </a:pPr>
              <a:t>02/07/2019</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BEAEEF7-FFC6-4B5C-9E3E-D93716AA188C}" type="slidenum">
              <a:rPr lang="en-GB" smtClean="0"/>
              <a:pPr>
                <a:defRPr/>
              </a:pPr>
              <a:t>‹#›</a:t>
            </a:fld>
            <a:endParaRPr lang="en-GB"/>
          </a:p>
        </p:txBody>
      </p:sp>
    </p:spTree>
    <p:extLst>
      <p:ext uri="{BB962C8B-B14F-4D97-AF65-F5344CB8AC3E}">
        <p14:creationId xmlns:p14="http://schemas.microsoft.com/office/powerpoint/2010/main" val="318217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BF73547-FF3E-4CAA-820A-AC385D0F8D22}" type="datetimeFigureOut">
              <a:rPr lang="en-GB" smtClean="0"/>
              <a:pPr>
                <a:defRPr/>
              </a:pPr>
              <a:t>02/07/2019</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DF08498-7659-4AB4-9209-EDD562508898}" type="slidenum">
              <a:rPr lang="en-GB" smtClean="0"/>
              <a:pPr>
                <a:defRPr/>
              </a:pPr>
              <a:t>‹#›</a:t>
            </a:fld>
            <a:endParaRPr lang="en-GB"/>
          </a:p>
        </p:txBody>
      </p:sp>
    </p:spTree>
    <p:extLst>
      <p:ext uri="{BB962C8B-B14F-4D97-AF65-F5344CB8AC3E}">
        <p14:creationId xmlns:p14="http://schemas.microsoft.com/office/powerpoint/2010/main" val="242992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EBF0481A-1196-4424-BB36-E5F1DBB6867A}" type="datetimeFigureOut">
              <a:rPr lang="en-GB" smtClean="0"/>
              <a:pPr>
                <a:defRPr/>
              </a:pPr>
              <a:t>02/07/2019</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F92CBEB-0458-49E8-8657-F24E578BD698}" type="slidenum">
              <a:rPr lang="en-GB" smtClean="0"/>
              <a:pPr>
                <a:defRPr/>
              </a:pPr>
              <a:t>‹#›</a:t>
            </a:fld>
            <a:endParaRPr lang="en-GB"/>
          </a:p>
        </p:txBody>
      </p:sp>
    </p:spTree>
    <p:extLst>
      <p:ext uri="{BB962C8B-B14F-4D97-AF65-F5344CB8AC3E}">
        <p14:creationId xmlns:p14="http://schemas.microsoft.com/office/powerpoint/2010/main" val="282459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E43F623-1819-4CFC-9928-D71457944779}" type="datetimeFigureOut">
              <a:rPr lang="en-GB" smtClean="0"/>
              <a:pPr>
                <a:defRPr/>
              </a:pPr>
              <a:t>02/07/2019</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7A71F54-E75F-4207-A1F5-42D672CBFE05}" type="slidenum">
              <a:rPr lang="en-GB" smtClean="0"/>
              <a:pPr>
                <a:defRPr/>
              </a:pPr>
              <a:t>‹#›</a:t>
            </a:fld>
            <a:endParaRPr lang="en-GB"/>
          </a:p>
        </p:txBody>
      </p:sp>
    </p:spTree>
    <p:extLst>
      <p:ext uri="{BB962C8B-B14F-4D97-AF65-F5344CB8AC3E}">
        <p14:creationId xmlns:p14="http://schemas.microsoft.com/office/powerpoint/2010/main" val="274728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FC0A34B1-93A3-4E31-9768-24F3AC1ECA4A}" type="datetimeFigureOut">
              <a:rPr lang="en-GB" smtClean="0"/>
              <a:pPr>
                <a:defRPr/>
              </a:pPr>
              <a:t>02/07/2019</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35E25A3-5A8F-4B2F-A2C3-A4D7982D3F8F}" type="slidenum">
              <a:rPr lang="en-GB" smtClean="0"/>
              <a:pPr>
                <a:defRPr/>
              </a:pPr>
              <a:t>‹#›</a:t>
            </a:fld>
            <a:endParaRPr lang="en-GB"/>
          </a:p>
        </p:txBody>
      </p:sp>
    </p:spTree>
    <p:extLst>
      <p:ext uri="{BB962C8B-B14F-4D97-AF65-F5344CB8AC3E}">
        <p14:creationId xmlns:p14="http://schemas.microsoft.com/office/powerpoint/2010/main" val="338552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D3098395-F9FD-4EE9-B2BD-7FF3C2D6749F}" type="datetimeFigureOut">
              <a:rPr lang="en-GB" smtClean="0"/>
              <a:pPr>
                <a:defRPr/>
              </a:pPr>
              <a:t>02/07/2019</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86DBE6D-3D17-4672-944A-2D3FA7256323}" type="slidenum">
              <a:rPr lang="en-GB" smtClean="0"/>
              <a:pPr>
                <a:defRPr/>
              </a:pPr>
              <a:t>‹#›</a:t>
            </a:fld>
            <a:endParaRPr lang="en-GB"/>
          </a:p>
        </p:txBody>
      </p:sp>
    </p:spTree>
    <p:extLst>
      <p:ext uri="{BB962C8B-B14F-4D97-AF65-F5344CB8AC3E}">
        <p14:creationId xmlns:p14="http://schemas.microsoft.com/office/powerpoint/2010/main" val="78385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FEC04542-04E9-458B-80B4-E4C475CB2128}" type="datetimeFigureOut">
              <a:rPr lang="en-GB" smtClean="0"/>
              <a:pPr>
                <a:defRPr/>
              </a:pPr>
              <a:t>02/07/2019</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926DD75-78FE-48D1-B35F-29599D4E2384}" type="slidenum">
              <a:rPr lang="en-GB" smtClean="0"/>
              <a:pPr>
                <a:defRPr/>
              </a:pPr>
              <a:t>‹#›</a:t>
            </a:fld>
            <a:endParaRPr lang="en-GB"/>
          </a:p>
        </p:txBody>
      </p:sp>
    </p:spTree>
    <p:extLst>
      <p:ext uri="{BB962C8B-B14F-4D97-AF65-F5344CB8AC3E}">
        <p14:creationId xmlns:p14="http://schemas.microsoft.com/office/powerpoint/2010/main" val="196548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FC41C78-2B32-47CD-818C-08A88FD356CD}" type="datetimeFigureOut">
              <a:rPr lang="en-GB" smtClean="0"/>
              <a:pPr>
                <a:defRPr/>
              </a:pPr>
              <a:t>02/07/2019</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181BA3EA-F416-462D-BA87-DC81A70E6C7B}" type="slidenum">
              <a:rPr lang="en-GB" smtClean="0"/>
              <a:pPr>
                <a:defRPr/>
              </a:pPr>
              <a:t>‹#›</a:t>
            </a:fld>
            <a:endParaRPr lang="en-GB"/>
          </a:p>
        </p:txBody>
      </p:sp>
    </p:spTree>
    <p:extLst>
      <p:ext uri="{BB962C8B-B14F-4D97-AF65-F5344CB8AC3E}">
        <p14:creationId xmlns:p14="http://schemas.microsoft.com/office/powerpoint/2010/main" val="360805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5E24987-0E32-451E-8051-9D87FC3D9464}" type="datetimeFigureOut">
              <a:rPr lang="en-GB" smtClean="0"/>
              <a:pPr>
                <a:defRPr/>
              </a:pPr>
              <a:t>02/07/2019</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4315337-FCD5-401C-BFDA-04355E257B1A}" type="slidenum">
              <a:rPr lang="en-GB" smtClean="0"/>
              <a:pPr>
                <a:defRPr/>
              </a:pPr>
              <a:t>‹#›</a:t>
            </a:fld>
            <a:endParaRPr lang="en-GB"/>
          </a:p>
        </p:txBody>
      </p:sp>
    </p:spTree>
    <p:extLst>
      <p:ext uri="{BB962C8B-B14F-4D97-AF65-F5344CB8AC3E}">
        <p14:creationId xmlns:p14="http://schemas.microsoft.com/office/powerpoint/2010/main" val="285082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92EEEA1-E78B-46DA-BC4F-177AD7562A5F}" type="datetimeFigureOut">
              <a:rPr lang="en-GB" smtClean="0"/>
              <a:pPr>
                <a:defRPr/>
              </a:pPr>
              <a:t>02/07/2019</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4B5E984-986E-4CB3-86C8-B63C700392A6}" type="slidenum">
              <a:rPr lang="en-GB" smtClean="0"/>
              <a:pPr>
                <a:defRPr/>
              </a:pPr>
              <a:t>‹#›</a:t>
            </a:fld>
            <a:endParaRPr lang="en-GB"/>
          </a:p>
        </p:txBody>
      </p:sp>
    </p:spTree>
    <p:extLst>
      <p:ext uri="{BB962C8B-B14F-4D97-AF65-F5344CB8AC3E}">
        <p14:creationId xmlns:p14="http://schemas.microsoft.com/office/powerpoint/2010/main" val="391248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B2810DF-37F6-412E-B869-075F1DE512FE}" type="datetimeFigureOut">
              <a:rPr lang="en-GB" smtClean="0"/>
              <a:pPr>
                <a:defRPr/>
              </a:pPr>
              <a:t>02/07/2019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B17C99E-F51D-4676-9B2C-C36EAF6770A3}" type="slidenum">
              <a:rPr lang="en-GB" smtClean="0"/>
              <a:pPr>
                <a:defRPr/>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57950" y="124612"/>
            <a:ext cx="2424509" cy="481028"/>
          </a:xfrm>
          <a:prstGeom prst="rect">
            <a:avLst/>
          </a:prstGeom>
        </p:spPr>
      </p:pic>
    </p:spTree>
    <p:extLst>
      <p:ext uri="{BB962C8B-B14F-4D97-AF65-F5344CB8AC3E}">
        <p14:creationId xmlns:p14="http://schemas.microsoft.com/office/powerpoint/2010/main" val="3463201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1.jpeg"/><Relationship Id="rId2" Type="http://schemas.openxmlformats.org/officeDocument/2006/relationships/image" Target="../media/image2.png"/><Relationship Id="rId16" Type="http://schemas.microsoft.com/office/2007/relationships/hdphoto" Target="../media/hdphoto3.wdp"/><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jpeg"/><Relationship Id="rId15" Type="http://schemas.openxmlformats.org/officeDocument/2006/relationships/image" Target="../media/image13.png"/><Relationship Id="rId10" Type="http://schemas.openxmlformats.org/officeDocument/2006/relationships/image" Target="../media/image9.jpeg"/><Relationship Id="rId4" Type="http://schemas.openxmlformats.org/officeDocument/2006/relationships/image" Target="../media/image4.png"/><Relationship Id="rId9" Type="http://schemas.microsoft.com/office/2007/relationships/hdphoto" Target="../media/hdphoto1.wdp"/><Relationship Id="rId1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Pz_yy35LVAhUBXRQKHdIXAFUQjRwIBw&amp;url=https://www.eyes-down.net/work/central-greenwich-childrens-centres/&amp;psig=AFQjCNHD_NRjQ02wdPypGXmjJq9Fdo4-tA&amp;ust=1500464341498411"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gif"/></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Giovanna@selce.org.uk"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www.selce.org.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366" y="5745033"/>
            <a:ext cx="1285728" cy="618202"/>
          </a:xfrm>
          <a:prstGeom prst="rect">
            <a:avLst/>
          </a:prstGeom>
        </p:spPr>
      </p:pic>
      <p:pic>
        <p:nvPicPr>
          <p:cNvPr id="1026" name="Picture 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726" y="5806457"/>
            <a:ext cx="1192868" cy="429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697015"/>
            <a:ext cx="958962" cy="72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hays.co.uk/cs/groups/hays_common/@uk/@content/documents/webassets/hays_12265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0702" y="5698914"/>
            <a:ext cx="1035358" cy="6840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dirtydansie\Pictures\greenwic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5311" y="5805042"/>
            <a:ext cx="875928" cy="498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irtydansie\Pictures\lewisham.jpe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751"/>
          <a:stretch/>
        </p:blipFill>
        <p:spPr bwMode="auto">
          <a:xfrm>
            <a:off x="6620469" y="5798997"/>
            <a:ext cx="529725" cy="4939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8" cstate="print">
            <a:extLst>
              <a:ext uri="{BEBA8EAE-BF5A-486C-A8C5-ECC9F3942E4B}">
                <a14:imgProps xmlns:a14="http://schemas.microsoft.com/office/drawing/2010/main">
                  <a14:imgLayer r:embed="rId9">
                    <a14:imgEffect>
                      <a14:brightnessContrast bright="24000"/>
                    </a14:imgEffect>
                  </a14:imgLayer>
                </a14:imgProps>
              </a:ext>
              <a:ext uri="{28A0092B-C50C-407E-A947-70E740481C1C}">
                <a14:useLocalDpi xmlns:a14="http://schemas.microsoft.com/office/drawing/2010/main" val="0"/>
              </a:ext>
            </a:extLst>
          </a:blip>
          <a:stretch>
            <a:fillRect/>
          </a:stretch>
        </p:blipFill>
        <p:spPr bwMode="auto">
          <a:xfrm>
            <a:off x="5976823" y="148308"/>
            <a:ext cx="2990303" cy="185506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09937" y="2317218"/>
            <a:ext cx="8352928" cy="1077218"/>
          </a:xfrm>
          <a:prstGeom prst="rect">
            <a:avLst/>
          </a:prstGeom>
          <a:noFill/>
        </p:spPr>
        <p:txBody>
          <a:bodyPr wrap="square" rtlCol="0">
            <a:spAutoFit/>
          </a:bodyPr>
          <a:lstStyle/>
          <a:p>
            <a:pPr algn="ctr"/>
            <a:r>
              <a:rPr lang="en-GB" sz="3200" dirty="0">
                <a:solidFill>
                  <a:schemeClr val="accent1">
                    <a:lumMod val="75000"/>
                  </a:schemeClr>
                </a:solidFill>
              </a:rPr>
              <a:t>South East London Community Energy: an exemplar of social innovation</a:t>
            </a: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53094" y="3680040"/>
            <a:ext cx="2665932" cy="1823591"/>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31762" y="3688559"/>
            <a:ext cx="2794402" cy="1850487"/>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07952" y="148308"/>
            <a:ext cx="2511074" cy="1883306"/>
          </a:xfrm>
          <a:prstGeom prst="rect">
            <a:avLst/>
          </a:prstGeom>
        </p:spPr>
      </p:pic>
      <p:pic>
        <p:nvPicPr>
          <p:cNvPr id="17" name="Picture 16" descr="A picture containing grass, building, outdoor, person&#10;&#10;Description generated with very high confidence">
            <a:extLst>
              <a:ext uri="{FF2B5EF4-FFF2-40B4-BE49-F238E27FC236}">
                <a16:creationId xmlns:a16="http://schemas.microsoft.com/office/drawing/2014/main" id="{4E95A168-443B-4546-AF5D-D95E86FCE30D}"/>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30000"/>
                    </a14:imgEffect>
                  </a14:imgLayer>
                </a14:imgProps>
              </a:ext>
              <a:ext uri="{28A0092B-C50C-407E-A947-70E740481C1C}">
                <a14:useLocalDpi xmlns:a14="http://schemas.microsoft.com/office/drawing/2010/main" val="0"/>
              </a:ext>
            </a:extLst>
          </a:blip>
          <a:stretch>
            <a:fillRect/>
          </a:stretch>
        </p:blipFill>
        <p:spPr>
          <a:xfrm>
            <a:off x="698368" y="102968"/>
            <a:ext cx="2651787" cy="1988840"/>
          </a:xfrm>
          <a:prstGeom prst="rect">
            <a:avLst/>
          </a:prstGeom>
        </p:spPr>
      </p:pic>
      <p:pic>
        <p:nvPicPr>
          <p:cNvPr id="19" name="Picture 18" descr="A group of people posing for a photo&#10;&#10;Description generated with very high confidence">
            <a:extLst>
              <a:ext uri="{FF2B5EF4-FFF2-40B4-BE49-F238E27FC236}">
                <a16:creationId xmlns:a16="http://schemas.microsoft.com/office/drawing/2014/main" id="{DA22EDA0-9518-498B-8C7E-0D2A1EA2C6FD}"/>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58000"/>
                    </a14:imgEffect>
                  </a14:imgLayer>
                </a14:imgProps>
              </a:ext>
              <a:ext uri="{28A0092B-C50C-407E-A947-70E740481C1C}">
                <a14:useLocalDpi xmlns:a14="http://schemas.microsoft.com/office/drawing/2010/main" val="0"/>
              </a:ext>
            </a:extLst>
          </a:blip>
          <a:stretch>
            <a:fillRect/>
          </a:stretch>
        </p:blipFill>
        <p:spPr>
          <a:xfrm>
            <a:off x="218458" y="3708286"/>
            <a:ext cx="2946444" cy="17953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4" descr="A cluttered desk with a computer&#10;&#10;Description generated with high confidence">
            <a:extLst>
              <a:ext uri="{FF2B5EF4-FFF2-40B4-BE49-F238E27FC236}">
                <a16:creationId xmlns:a16="http://schemas.microsoft.com/office/drawing/2014/main" id="{11EDB74D-5A38-4B5A-AFEE-879C20D7794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33956-F6EE-4099-B6B9-BC0E1079ECBB}"/>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dirty="0">
                <a:solidFill>
                  <a:schemeClr val="tx1">
                    <a:lumMod val="85000"/>
                    <a:lumOff val="15000"/>
                  </a:schemeClr>
                </a:solidFill>
              </a:rPr>
              <a:t>Innovation in Energy Justice </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98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C12C61A-9558-4DE5-AFDB-898358AFB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6137" y="640263"/>
            <a:ext cx="4653738" cy="1344975"/>
          </a:xfrm>
        </p:spPr>
        <p:txBody>
          <a:bodyPr>
            <a:normAutofit/>
          </a:bodyPr>
          <a:lstStyle/>
          <a:p>
            <a:r>
              <a:rPr lang="en-GB" sz="3500">
                <a:latin typeface="Arial" charset="0"/>
                <a:ea typeface="+mn-ea"/>
                <a:cs typeface="Arial" charset="0"/>
              </a:rPr>
              <a:t>Advice</a:t>
            </a:r>
            <a:r>
              <a:rPr lang="en-GB" sz="3500" b="1"/>
              <a:t>, </a:t>
            </a:r>
            <a:r>
              <a:rPr lang="en-GB" sz="3500">
                <a:latin typeface="Arial" charset="0"/>
                <a:ea typeface="+mn-ea"/>
                <a:cs typeface="Arial" charset="0"/>
              </a:rPr>
              <a:t>Workshops, and Training</a:t>
            </a:r>
          </a:p>
        </p:txBody>
      </p:sp>
      <p:sp>
        <p:nvSpPr>
          <p:cNvPr id="3" name="Content Placeholder 2"/>
          <p:cNvSpPr>
            <a:spLocks noGrp="1"/>
          </p:cNvSpPr>
          <p:nvPr>
            <p:ph idx="1"/>
          </p:nvPr>
        </p:nvSpPr>
        <p:spPr>
          <a:xfrm>
            <a:off x="616136" y="2121762"/>
            <a:ext cx="4653738" cy="3626917"/>
          </a:xfrm>
        </p:spPr>
        <p:txBody>
          <a:bodyPr>
            <a:normAutofit lnSpcReduction="10000"/>
          </a:bodyPr>
          <a:lstStyle/>
          <a:p>
            <a:pPr marL="0" indent="0">
              <a:buNone/>
            </a:pPr>
            <a:r>
              <a:rPr lang="en-GB" sz="1700" dirty="0"/>
              <a:t>Use of community sector strategies finding new ways reach the fuel poor and enable the best support for the least funding. Last winter:</a:t>
            </a:r>
          </a:p>
          <a:p>
            <a:pPr lvl="0"/>
            <a:r>
              <a:rPr lang="en-GB" sz="1700" b="1" dirty="0"/>
              <a:t>Energy Cafes</a:t>
            </a:r>
            <a:r>
              <a:rPr lang="en-GB" sz="1700" dirty="0"/>
              <a:t>: 280 energy café clients</a:t>
            </a:r>
          </a:p>
          <a:p>
            <a:pPr lvl="0"/>
            <a:r>
              <a:rPr lang="en-GB" sz="1700" b="1" dirty="0"/>
              <a:t>Workshops</a:t>
            </a:r>
            <a:r>
              <a:rPr lang="en-GB" sz="1700" dirty="0"/>
              <a:t>: money saving tips to 479 people at 35 workshops</a:t>
            </a:r>
          </a:p>
          <a:p>
            <a:pPr lvl="0"/>
            <a:r>
              <a:rPr lang="en-GB" sz="1700" b="1" dirty="0"/>
              <a:t>Front- line Worker Training</a:t>
            </a:r>
            <a:r>
              <a:rPr lang="en-GB" sz="1700" dirty="0"/>
              <a:t>: Awareness raising for 213 front line workers at 20 training sessions</a:t>
            </a:r>
          </a:p>
          <a:p>
            <a:pPr lvl="0"/>
            <a:r>
              <a:rPr lang="en-GB" sz="1700" dirty="0"/>
              <a:t>Working as part of a SE London partnership that includes Charlton Athletic Community Trust, Thinking Works, Groundwork London to deliver a wrap-around service</a:t>
            </a:r>
          </a:p>
          <a:p>
            <a:pPr lvl="0"/>
            <a:r>
              <a:rPr lang="en-GB" sz="1700" dirty="0"/>
              <a:t>£197,477 of funds for tackling fuel poverty brought into the borough</a:t>
            </a:r>
          </a:p>
          <a:p>
            <a:pPr marL="0" indent="0">
              <a:buNone/>
            </a:pPr>
            <a:endParaRPr lang="en-GB" sz="1700" dirty="0"/>
          </a:p>
          <a:p>
            <a:endParaRPr lang="en-GB" sz="1700" dirty="0"/>
          </a:p>
          <a:p>
            <a:endParaRPr lang="en-GB" sz="1700" dirty="0"/>
          </a:p>
        </p:txBody>
      </p:sp>
      <p:pic>
        <p:nvPicPr>
          <p:cNvPr id="1026" name="Picture 2" descr="2013 energy_best_deal_logo_CMYK">
            <a:extLst>
              <a:ext uri="{FF2B5EF4-FFF2-40B4-BE49-F238E27FC236}">
                <a16:creationId xmlns:a16="http://schemas.microsoft.com/office/drawing/2014/main" id="{3C838D62-F66B-47E4-A076-A22A912BF4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82" r="1" b="22067"/>
          <a:stretch/>
        </p:blipFill>
        <p:spPr bwMode="auto">
          <a:xfrm>
            <a:off x="6444208" y="658440"/>
            <a:ext cx="2459762" cy="151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erson sitting at a table&#10;&#10;Description generated with high confidence">
            <a:extLst>
              <a:ext uri="{FF2B5EF4-FFF2-40B4-BE49-F238E27FC236}">
                <a16:creationId xmlns:a16="http://schemas.microsoft.com/office/drawing/2014/main" id="{3D714420-5BF1-4716-AEF2-98D84CAF0C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081" b="46830"/>
          <a:stretch/>
        </p:blipFill>
        <p:spPr>
          <a:xfrm>
            <a:off x="5872163" y="2330867"/>
            <a:ext cx="3031807" cy="1863093"/>
          </a:xfrm>
          <a:prstGeom prst="rect">
            <a:avLst/>
          </a:prstGeom>
        </p:spPr>
      </p:pic>
      <p:pic>
        <p:nvPicPr>
          <p:cNvPr id="7" name="Picture 6">
            <a:extLst>
              <a:ext uri="{FF2B5EF4-FFF2-40B4-BE49-F238E27FC236}">
                <a16:creationId xmlns:a16="http://schemas.microsoft.com/office/drawing/2014/main" id="{6CE46D94-24AC-4B03-B79C-F7491866E8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22"/>
          <a:stretch/>
        </p:blipFill>
        <p:spPr>
          <a:xfrm>
            <a:off x="5872163" y="4354824"/>
            <a:ext cx="3031807" cy="1895153"/>
          </a:xfrm>
          <a:prstGeom prst="rect">
            <a:avLst/>
          </a:prstGeom>
        </p:spPr>
      </p:pic>
    </p:spTree>
    <p:extLst>
      <p:ext uri="{BB962C8B-B14F-4D97-AF65-F5344CB8AC3E}">
        <p14:creationId xmlns:p14="http://schemas.microsoft.com/office/powerpoint/2010/main" val="3216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Image result for teddy bear on a radiator">
            <a:extLst>
              <a:ext uri="{FF2B5EF4-FFF2-40B4-BE49-F238E27FC236}">
                <a16:creationId xmlns:a16="http://schemas.microsoft.com/office/drawing/2014/main" id="{0252B97F-FC0D-4D2E-BFE3-3835EACB098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286" r="2" b="2"/>
          <a:stretch/>
        </p:blipFill>
        <p:spPr bwMode="auto">
          <a:xfrm>
            <a:off x="4562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 name="Picture 9" descr="Image result for central greenwich children centres">
            <a:hlinkClick r:id="rId3"/>
            <a:extLst>
              <a:ext uri="{FF2B5EF4-FFF2-40B4-BE49-F238E27FC236}">
                <a16:creationId xmlns:a16="http://schemas.microsoft.com/office/drawing/2014/main" id="{B51AB918-B30A-4425-A54D-C8F21F8B63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857" r="14" b="2424"/>
          <a:stretch/>
        </p:blipFill>
        <p:spPr bwMode="auto">
          <a:xfrm>
            <a:off x="5436096" y="3266644"/>
            <a:ext cx="3829062" cy="3435908"/>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44E49D0-E7E3-45F2-B42F-54937DD43381}"/>
              </a:ext>
            </a:extLst>
          </p:cNvPr>
          <p:cNvSpPr>
            <a:spLocks noGrp="1"/>
          </p:cNvSpPr>
          <p:nvPr>
            <p:ph type="title"/>
          </p:nvPr>
        </p:nvSpPr>
        <p:spPr>
          <a:xfrm>
            <a:off x="603748" y="798445"/>
            <a:ext cx="3602727" cy="1311664"/>
          </a:xfrm>
        </p:spPr>
        <p:txBody>
          <a:bodyPr>
            <a:normAutofit/>
          </a:bodyPr>
          <a:lstStyle/>
          <a:p>
            <a:r>
              <a:rPr lang="en-GB" sz="3500">
                <a:solidFill>
                  <a:srgbClr val="000000"/>
                </a:solidFill>
                <a:latin typeface="Arial" charset="0"/>
                <a:ea typeface="+mn-ea"/>
                <a:cs typeface="Arial" charset="0"/>
              </a:rPr>
              <a:t>Parent Power</a:t>
            </a:r>
          </a:p>
        </p:txBody>
      </p:sp>
      <p:sp>
        <p:nvSpPr>
          <p:cNvPr id="3" name="Content Placeholder 2">
            <a:extLst>
              <a:ext uri="{FF2B5EF4-FFF2-40B4-BE49-F238E27FC236}">
                <a16:creationId xmlns:a16="http://schemas.microsoft.com/office/drawing/2014/main" id="{1E73F804-22A1-4BE4-A8C0-97FFFE14B60C}"/>
              </a:ext>
            </a:extLst>
          </p:cNvPr>
          <p:cNvSpPr>
            <a:spLocks noGrp="1"/>
          </p:cNvSpPr>
          <p:nvPr>
            <p:ph idx="1"/>
          </p:nvPr>
        </p:nvSpPr>
        <p:spPr>
          <a:xfrm>
            <a:off x="603747" y="2272143"/>
            <a:ext cx="3602728" cy="3788830"/>
          </a:xfrm>
        </p:spPr>
        <p:txBody>
          <a:bodyPr anchor="ctr">
            <a:normAutofit/>
          </a:bodyPr>
          <a:lstStyle/>
          <a:p>
            <a:pPr marL="0" indent="0">
              <a:buNone/>
            </a:pPr>
            <a:r>
              <a:rPr lang="en-GB" sz="1400" dirty="0">
                <a:solidFill>
                  <a:srgbClr val="000000"/>
                </a:solidFill>
              </a:rPr>
              <a:t>Parent Power is an innovative programme that uses the intelligence that exists in the school community to identify households in extreme fuel poverty in order to provide tailored peer- lead assistance to them designed to engage the most vulnerable households. </a:t>
            </a:r>
          </a:p>
          <a:p>
            <a:r>
              <a:rPr lang="en-GB" sz="1400" dirty="0">
                <a:solidFill>
                  <a:srgbClr val="000000"/>
                </a:solidFill>
              </a:rPr>
              <a:t>visited 115 low income families in their homes, </a:t>
            </a:r>
          </a:p>
          <a:p>
            <a:r>
              <a:rPr lang="en-GB" sz="1400" dirty="0">
                <a:solidFill>
                  <a:srgbClr val="000000"/>
                </a:solidFill>
              </a:rPr>
              <a:t>providing tailored advice</a:t>
            </a:r>
          </a:p>
          <a:p>
            <a:r>
              <a:rPr lang="en-GB" sz="1400" dirty="0">
                <a:solidFill>
                  <a:srgbClr val="000000"/>
                </a:solidFill>
              </a:rPr>
              <a:t>fitting 782 energy and money saving ‘light measures’. </a:t>
            </a:r>
          </a:p>
          <a:p>
            <a:r>
              <a:rPr lang="en-GB" sz="1400" dirty="0">
                <a:solidFill>
                  <a:srgbClr val="000000"/>
                </a:solidFill>
              </a:rPr>
              <a:t>led by a parent who previously volunteered to support the Parent Power project and who gained a professional qualification in domestic energy advice.</a:t>
            </a:r>
          </a:p>
          <a:p>
            <a:pPr marL="0" indent="0">
              <a:buNone/>
            </a:pPr>
            <a:endParaRPr lang="en-US" sz="1400" dirty="0">
              <a:solidFill>
                <a:srgbClr val="000000"/>
              </a:solidFill>
            </a:endParaRPr>
          </a:p>
          <a:p>
            <a:pPr marL="0" indent="0">
              <a:buNone/>
            </a:pPr>
            <a:endParaRPr lang="en-GB" sz="1400" dirty="0">
              <a:solidFill>
                <a:srgbClr val="000000"/>
              </a:solidFill>
            </a:endParaRPr>
          </a:p>
        </p:txBody>
      </p:sp>
    </p:spTree>
    <p:extLst>
      <p:ext uri="{BB962C8B-B14F-4D97-AF65-F5344CB8AC3E}">
        <p14:creationId xmlns:p14="http://schemas.microsoft.com/office/powerpoint/2010/main" val="172490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GB">
                <a:latin typeface="Arial" pitchFamily="34" charset="0"/>
                <a:cs typeface="Arial" pitchFamily="34" charset="0"/>
              </a:rPr>
              <a:t>Outcomes</a:t>
            </a:r>
            <a:endParaRPr lang="en-US">
              <a:latin typeface="Arial" pitchFamily="34" charset="0"/>
              <a:cs typeface="Arial" pitchFamily="34" charset="0"/>
            </a:endParaRP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a:bodyPr>
          <a:lstStyle/>
          <a:p>
            <a:r>
              <a:rPr lang="en-GB" sz="1600" dirty="0"/>
              <a:t>Identified £142,163 in financial savings during advice sessions spread over 3 subsequent years</a:t>
            </a:r>
          </a:p>
          <a:p>
            <a:r>
              <a:rPr lang="en-GB" sz="1600" dirty="0"/>
              <a:t>49 switched energy provider during advice session each saving an average of £279. 227 clients pledged to switch following advice session</a:t>
            </a:r>
          </a:p>
          <a:p>
            <a:r>
              <a:rPr lang="en-GB" sz="1600" dirty="0"/>
              <a:t>55 applications to the Warm Home Discount or 44 to </a:t>
            </a:r>
            <a:r>
              <a:rPr lang="en-GB" sz="1600" dirty="0" err="1"/>
              <a:t>Watersure</a:t>
            </a:r>
            <a:endParaRPr lang="en-GB" sz="1600" dirty="0"/>
          </a:p>
          <a:p>
            <a:r>
              <a:rPr lang="en-GB" sz="1600" dirty="0"/>
              <a:t>Supported 32 clients in debt</a:t>
            </a:r>
          </a:p>
        </p:txBody>
      </p:sp>
      <p:pic>
        <p:nvPicPr>
          <p:cNvPr id="6" name="Picture 5" descr="A group of people sitting at a table&#10;&#10;Description generated with very high confidence">
            <a:extLst>
              <a:ext uri="{FF2B5EF4-FFF2-40B4-BE49-F238E27FC236}">
                <a16:creationId xmlns:a16="http://schemas.microsoft.com/office/drawing/2014/main" id="{D9241B46-9BB1-4B44-8927-28EF98C38B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36" r="34678"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25793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11EDB74D-5A38-4B5A-AFEE-879C20D779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 y="0"/>
            <a:ext cx="9143980" cy="6368141"/>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33956-F6EE-4099-B6B9-BC0E1079ECBB}"/>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dirty="0">
                <a:solidFill>
                  <a:schemeClr val="tx1">
                    <a:lumMod val="85000"/>
                    <a:lumOff val="15000"/>
                  </a:schemeClr>
                </a:solidFill>
              </a:rPr>
              <a:t>Innovation in Energy Efficiency </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678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2DEB-9267-4700-9329-1489CF73A517}"/>
              </a:ext>
            </a:extLst>
          </p:cNvPr>
          <p:cNvSpPr>
            <a:spLocks noGrp="1"/>
          </p:cNvSpPr>
          <p:nvPr>
            <p:ph type="title"/>
          </p:nvPr>
        </p:nvSpPr>
        <p:spPr>
          <a:xfrm>
            <a:off x="628650" y="365125"/>
            <a:ext cx="7886700" cy="1325563"/>
          </a:xfrm>
        </p:spPr>
        <p:txBody>
          <a:bodyPr>
            <a:normAutofit/>
          </a:bodyPr>
          <a:lstStyle/>
          <a:p>
            <a:r>
              <a:rPr lang="en-GB" dirty="0"/>
              <a:t>ECO Project</a:t>
            </a:r>
          </a:p>
        </p:txBody>
      </p:sp>
      <p:sp>
        <p:nvSpPr>
          <p:cNvPr id="3" name="Content Placeholder 2">
            <a:extLst>
              <a:ext uri="{FF2B5EF4-FFF2-40B4-BE49-F238E27FC236}">
                <a16:creationId xmlns:a16="http://schemas.microsoft.com/office/drawing/2014/main" id="{729FA8AD-CC70-4BCC-B146-0DFB11D2E2DE}"/>
              </a:ext>
            </a:extLst>
          </p:cNvPr>
          <p:cNvSpPr>
            <a:spLocks noGrp="1"/>
          </p:cNvSpPr>
          <p:nvPr>
            <p:ph idx="1"/>
          </p:nvPr>
        </p:nvSpPr>
        <p:spPr>
          <a:xfrm>
            <a:off x="628650" y="1825625"/>
            <a:ext cx="5036058" cy="4351338"/>
          </a:xfrm>
        </p:spPr>
        <p:txBody>
          <a:bodyPr>
            <a:normAutofit/>
          </a:bodyPr>
          <a:lstStyle/>
          <a:p>
            <a:r>
              <a:rPr lang="en-GB" sz="1300" dirty="0"/>
              <a:t>Aims to enable Lewisham residents living in fuel poverty to access fully funded energy efficiency measures</a:t>
            </a:r>
          </a:p>
          <a:p>
            <a:r>
              <a:rPr lang="en-GB" sz="1300" dirty="0"/>
              <a:t>3 Partners</a:t>
            </a:r>
          </a:p>
          <a:p>
            <a:pPr lvl="1"/>
            <a:r>
              <a:rPr lang="en-GB" sz="1300" dirty="0"/>
              <a:t>Retrofit Works: Contractor who does the work</a:t>
            </a:r>
          </a:p>
          <a:p>
            <a:pPr lvl="1"/>
            <a:r>
              <a:rPr lang="en-GB" sz="1300" dirty="0"/>
              <a:t>Selce: Identifies people eligible for funded measures</a:t>
            </a:r>
          </a:p>
          <a:p>
            <a:pPr lvl="1"/>
            <a:r>
              <a:rPr lang="en-GB" sz="1300" dirty="0"/>
              <a:t>Lewisham Council: Funds pilot phase of the project and makes ECO flex declarations</a:t>
            </a:r>
          </a:p>
          <a:p>
            <a:r>
              <a:rPr lang="en-GB" sz="1300" dirty="0"/>
              <a:t>Ultimate goal: Self sustaining business model. RW gives Selce referral fees and that enables Selce to continue to employ someone to generate and process leads</a:t>
            </a:r>
          </a:p>
          <a:p>
            <a:r>
              <a:rPr lang="en-GB" sz="1300" dirty="0"/>
              <a:t>So far, a total of 173 households have benefitted from money and energy-saving measures. These include loft and cavity wall insulation, replacement boilers, under-floor insulation, internal wall insulation and ventilation systems. A pipeline of 139 households is set to benefit from work in the coming months.</a:t>
            </a:r>
          </a:p>
          <a:p>
            <a:r>
              <a:rPr lang="en-GB" sz="1300" dirty="0"/>
              <a:t>We are confident that this provides an innovative model for community action to </a:t>
            </a:r>
            <a:r>
              <a:rPr lang="en-GB" sz="1300" i="1" dirty="0"/>
              <a:t>meet </a:t>
            </a:r>
            <a:r>
              <a:rPr lang="en-GB" sz="1300" dirty="0"/>
              <a:t>our core aims of combatting climate change and tackling fuel poverty through a self-sustaining social enterprise model. </a:t>
            </a:r>
          </a:p>
          <a:p>
            <a:endParaRPr lang="en-GB" sz="1300" dirty="0"/>
          </a:p>
        </p:txBody>
      </p:sp>
      <p:pic>
        <p:nvPicPr>
          <p:cNvPr id="6" name="Picture 5" descr="A screen shot of a social media post&#10;&#10;Description generated with high confidence">
            <a:extLst>
              <a:ext uri="{FF2B5EF4-FFF2-40B4-BE49-F238E27FC236}">
                <a16:creationId xmlns:a16="http://schemas.microsoft.com/office/drawing/2014/main" id="{9FED515D-F1BE-43EB-8F76-FB9EF40983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72" r="8100" b="3"/>
          <a:stretch/>
        </p:blipFill>
        <p:spPr>
          <a:xfrm>
            <a:off x="6028182" y="1904281"/>
            <a:ext cx="2531107" cy="4272681"/>
          </a:xfrm>
          <a:prstGeom prst="rect">
            <a:avLst/>
          </a:prstGeom>
        </p:spPr>
      </p:pic>
    </p:spTree>
    <p:extLst>
      <p:ext uri="{BB962C8B-B14F-4D97-AF65-F5344CB8AC3E}">
        <p14:creationId xmlns:p14="http://schemas.microsoft.com/office/powerpoint/2010/main" val="127464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7C00EC-BE18-4643-B548-8962EC7CA293}"/>
              </a:ext>
            </a:extLst>
          </p:cNvPr>
          <p:cNvSpPr>
            <a:spLocks noGrp="1"/>
          </p:cNvSpPr>
          <p:nvPr>
            <p:ph type="title"/>
          </p:nvPr>
        </p:nvSpPr>
        <p:spPr>
          <a:xfrm>
            <a:off x="482600" y="640080"/>
            <a:ext cx="2322320" cy="5613236"/>
          </a:xfrm>
        </p:spPr>
        <p:txBody>
          <a:bodyPr anchor="ctr">
            <a:normAutofit/>
          </a:bodyPr>
          <a:lstStyle/>
          <a:p>
            <a:r>
              <a:rPr lang="en-GB">
                <a:solidFill>
                  <a:srgbClr val="FFFFFF"/>
                </a:solidFill>
              </a:rPr>
              <a:t>Future Fit Homes</a:t>
            </a:r>
          </a:p>
        </p:txBody>
      </p:sp>
      <p:sp>
        <p:nvSpPr>
          <p:cNvPr id="3" name="Content Placeholder 2">
            <a:extLst>
              <a:ext uri="{FF2B5EF4-FFF2-40B4-BE49-F238E27FC236}">
                <a16:creationId xmlns:a16="http://schemas.microsoft.com/office/drawing/2014/main" id="{E3ED4D30-AFE0-4F13-BB3F-130C52A7E3BD}"/>
              </a:ext>
            </a:extLst>
          </p:cNvPr>
          <p:cNvSpPr>
            <a:spLocks noGrp="1"/>
          </p:cNvSpPr>
          <p:nvPr>
            <p:ph idx="1"/>
          </p:nvPr>
        </p:nvSpPr>
        <p:spPr>
          <a:xfrm>
            <a:off x="3524864" y="1067316"/>
            <a:ext cx="5136536" cy="3148958"/>
          </a:xfrm>
        </p:spPr>
        <p:txBody>
          <a:bodyPr anchor="ctr">
            <a:noAutofit/>
          </a:bodyPr>
          <a:lstStyle/>
          <a:p>
            <a:r>
              <a:rPr lang="en-GB" sz="1600" dirty="0"/>
              <a:t>A service for people who are ‘able to pay’ for energy efficiency improvements and who need support with the retrofit process</a:t>
            </a:r>
          </a:p>
          <a:p>
            <a:r>
              <a:rPr lang="en-GB" sz="1600" dirty="0"/>
              <a:t>Working in partnership with Retrofit Works (a cooperative of local contractors)</a:t>
            </a:r>
          </a:p>
          <a:p>
            <a:r>
              <a:rPr lang="en-GB" sz="1600" dirty="0"/>
              <a:t>Provides a range of services including</a:t>
            </a:r>
          </a:p>
          <a:p>
            <a:pPr lvl="1"/>
            <a:r>
              <a:rPr lang="en-GB" sz="1600" dirty="0"/>
              <a:t>A home energy audit. Simple or Full</a:t>
            </a:r>
          </a:p>
          <a:p>
            <a:pPr lvl="1"/>
            <a:r>
              <a:rPr lang="en-GB" sz="1600" dirty="0"/>
              <a:t>Retrofit Coordination (project management of retrofit process) and referrals to a vetted local contractors</a:t>
            </a:r>
          </a:p>
          <a:p>
            <a:pPr lvl="1"/>
            <a:r>
              <a:rPr lang="en-GB" sz="1600" dirty="0"/>
              <a:t>Thermal imaging of home</a:t>
            </a:r>
          </a:p>
          <a:p>
            <a:pPr lvl="1"/>
            <a:r>
              <a:rPr lang="en-GB" sz="1600" dirty="0"/>
              <a:t>DIY and Info workshops</a:t>
            </a:r>
          </a:p>
          <a:p>
            <a:r>
              <a:rPr lang="en-GB" sz="1600" dirty="0"/>
              <a:t>A team of Lewisham Champions trained</a:t>
            </a:r>
          </a:p>
          <a:p>
            <a:r>
              <a:rPr lang="en-GB" sz="1600" dirty="0"/>
              <a:t>Interested? Contact eliza@selce.org.uk</a:t>
            </a:r>
          </a:p>
        </p:txBody>
      </p:sp>
      <p:pic>
        <p:nvPicPr>
          <p:cNvPr id="5" name="Picture 4">
            <a:extLst>
              <a:ext uri="{FF2B5EF4-FFF2-40B4-BE49-F238E27FC236}">
                <a16:creationId xmlns:a16="http://schemas.microsoft.com/office/drawing/2014/main" id="{B387313F-9278-4ED9-959C-946F93A5A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616" y="4653136"/>
            <a:ext cx="5170677" cy="1137548"/>
          </a:xfrm>
          <a:prstGeom prst="rect">
            <a:avLst/>
          </a:prstGeom>
        </p:spPr>
      </p:pic>
    </p:spTree>
    <p:extLst>
      <p:ext uri="{BB962C8B-B14F-4D97-AF65-F5344CB8AC3E}">
        <p14:creationId xmlns:p14="http://schemas.microsoft.com/office/powerpoint/2010/main" val="2783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9AF362-CDAA-4E76-93A5-92974ABC9CD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6A029-EE43-4932-8171-66FD6E844F56}"/>
              </a:ext>
            </a:extLst>
          </p:cNvPr>
          <p:cNvSpPr>
            <a:spLocks noGrp="1"/>
          </p:cNvSpPr>
          <p:nvPr>
            <p:ph type="title"/>
          </p:nvPr>
        </p:nvSpPr>
        <p:spPr>
          <a:xfrm>
            <a:off x="392906" y="425950"/>
            <a:ext cx="8408194" cy="744836"/>
          </a:xfrm>
        </p:spPr>
        <p:txBody>
          <a:bodyPr vert="horz" lIns="91440" tIns="45720" rIns="91440" bIns="45720" rtlCol="0" anchor="ctr">
            <a:normAutofit/>
          </a:bodyPr>
          <a:lstStyle/>
          <a:p>
            <a:pPr algn="ctr" defTabSz="914400"/>
            <a:r>
              <a:rPr lang="en-US" sz="2200" b="1">
                <a:solidFill>
                  <a:schemeClr val="tx1">
                    <a:lumMod val="85000"/>
                    <a:lumOff val="15000"/>
                  </a:schemeClr>
                </a:solidFill>
              </a:rPr>
              <a:t>The Solar Roller: </a:t>
            </a:r>
            <a:br>
              <a:rPr lang="en-US" sz="2200">
                <a:solidFill>
                  <a:schemeClr val="tx1">
                    <a:lumMod val="85000"/>
                    <a:lumOff val="15000"/>
                  </a:schemeClr>
                </a:solidFill>
              </a:rPr>
            </a:br>
            <a:r>
              <a:rPr lang="en-US" sz="2200">
                <a:solidFill>
                  <a:schemeClr val="tx1">
                    <a:lumMod val="85000"/>
                    <a:lumOff val="15000"/>
                  </a:schemeClr>
                </a:solidFill>
              </a:rPr>
              <a:t>A mobile, solar-powered generator</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44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E8CA-7FD9-411F-99BE-B48927F3C430}"/>
              </a:ext>
            </a:extLst>
          </p:cNvPr>
          <p:cNvSpPr>
            <a:spLocks noGrp="1"/>
          </p:cNvSpPr>
          <p:nvPr>
            <p:ph type="title"/>
          </p:nvPr>
        </p:nvSpPr>
        <p:spPr>
          <a:xfrm>
            <a:off x="491490" y="365125"/>
            <a:ext cx="3840085" cy="1692794"/>
          </a:xfrm>
        </p:spPr>
        <p:txBody>
          <a:bodyPr>
            <a:normAutofit/>
          </a:bodyPr>
          <a:lstStyle/>
          <a:p>
            <a:r>
              <a:rPr lang="en-GB" dirty="0"/>
              <a:t>Collective Purchase</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5CBFAC-76BD-4F21-861A-F0854BBEF137}"/>
              </a:ext>
            </a:extLst>
          </p:cNvPr>
          <p:cNvSpPr>
            <a:spLocks noGrp="1"/>
          </p:cNvSpPr>
          <p:nvPr>
            <p:ph idx="1"/>
          </p:nvPr>
        </p:nvSpPr>
        <p:spPr>
          <a:xfrm>
            <a:off x="491490" y="2575034"/>
            <a:ext cx="3840085" cy="3462228"/>
          </a:xfrm>
        </p:spPr>
        <p:txBody>
          <a:bodyPr>
            <a:normAutofit/>
          </a:bodyPr>
          <a:lstStyle/>
          <a:p>
            <a:r>
              <a:rPr lang="en-GB" sz="1600" dirty="0"/>
              <a:t>11 residents signed up to ‘Collective Purchase’</a:t>
            </a:r>
          </a:p>
          <a:p>
            <a:r>
              <a:rPr lang="en-GB" sz="1600" dirty="0"/>
              <a:t>Partnership with CREW</a:t>
            </a:r>
          </a:p>
        </p:txBody>
      </p:sp>
      <p:pic>
        <p:nvPicPr>
          <p:cNvPr id="5" name="Picture 4" descr="A picture containing screenshot&#10;&#10;Description generated with very high confidence">
            <a:extLst>
              <a:ext uri="{FF2B5EF4-FFF2-40B4-BE49-F238E27FC236}">
                <a16:creationId xmlns:a16="http://schemas.microsoft.com/office/drawing/2014/main" id="{91C96777-3BA5-4367-A1C1-BCE96255A3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27579"/>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67993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8452-F9FE-49B9-A18E-EBAD38ED58D4}"/>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851916B3-ABD7-4751-89C6-EFA5181DFD8E}"/>
              </a:ext>
            </a:extLst>
          </p:cNvPr>
          <p:cNvSpPr>
            <a:spLocks noGrp="1"/>
          </p:cNvSpPr>
          <p:nvPr>
            <p:ph idx="1"/>
          </p:nvPr>
        </p:nvSpPr>
        <p:spPr/>
        <p:txBody>
          <a:bodyPr>
            <a:normAutofit/>
          </a:bodyPr>
          <a:lstStyle/>
          <a:p>
            <a:r>
              <a:rPr lang="en-GB" dirty="0"/>
              <a:t>There is an assumption that transforming the energy sector is a question of creating the right policy environment</a:t>
            </a:r>
          </a:p>
          <a:p>
            <a:r>
              <a:rPr lang="en-GB" dirty="0"/>
              <a:t>There is always a need enable the most vulnerable in the community to benefit. </a:t>
            </a:r>
          </a:p>
          <a:p>
            <a:r>
              <a:rPr lang="en-GB" dirty="0"/>
              <a:t>There is always a need to reach the parts that the commercial sector cannot reach</a:t>
            </a:r>
          </a:p>
          <a:p>
            <a:r>
              <a:rPr lang="en-GB" dirty="0"/>
              <a:t>We work best in partnership – invite us to be part of your journey to a smart, distributed, low carbon energy system</a:t>
            </a:r>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48820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0A554-D627-4272-AA9E-D00D95A9D3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2"/>
          <a:stretch/>
        </p:blipFill>
        <p:spPr>
          <a:xfrm>
            <a:off x="20" y="10"/>
            <a:ext cx="9143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B91FC-24C0-4C38-88BD-067FACCB2167}"/>
              </a:ext>
            </a:extLst>
          </p:cNvPr>
          <p:cNvSpPr>
            <a:spLocks noGrp="1"/>
          </p:cNvSpPr>
          <p:nvPr>
            <p:ph type="title"/>
          </p:nvPr>
        </p:nvSpPr>
        <p:spPr>
          <a:xfrm>
            <a:off x="392906" y="5317240"/>
            <a:ext cx="8408194" cy="744836"/>
          </a:xfrm>
        </p:spPr>
        <p:txBody>
          <a:bodyPr>
            <a:normAutofit/>
          </a:bodyPr>
          <a:lstStyle/>
          <a:p>
            <a:pPr algn="ctr"/>
            <a:r>
              <a:rPr lang="en-GB" sz="3100" dirty="0">
                <a:solidFill>
                  <a:schemeClr val="tx1">
                    <a:lumMod val="85000"/>
                    <a:lumOff val="15000"/>
                  </a:schemeClr>
                </a:solidFill>
              </a:rPr>
              <a:t>Origins</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27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1569" y="3429000"/>
            <a:ext cx="3576845" cy="2368451"/>
          </a:xfrm>
          <a:prstGeom prst="rect">
            <a:avLst/>
          </a:prstGeom>
        </p:spPr>
      </p:pic>
      <p:sp>
        <p:nvSpPr>
          <p:cNvPr id="5" name="TextBox 4"/>
          <p:cNvSpPr txBox="1"/>
          <p:nvPr/>
        </p:nvSpPr>
        <p:spPr>
          <a:xfrm>
            <a:off x="755576" y="1556792"/>
            <a:ext cx="7488832" cy="1477328"/>
          </a:xfrm>
          <a:prstGeom prst="rect">
            <a:avLst/>
          </a:prstGeom>
          <a:noFill/>
        </p:spPr>
        <p:txBody>
          <a:bodyPr wrap="square" rtlCol="0">
            <a:spAutoFit/>
          </a:bodyPr>
          <a:lstStyle/>
          <a:p>
            <a:pPr algn="ctr"/>
            <a:r>
              <a:rPr lang="en-GB" dirty="0"/>
              <a:t>South East London Community Energy</a:t>
            </a:r>
          </a:p>
          <a:p>
            <a:pPr algn="ctr"/>
            <a:r>
              <a:rPr lang="en-GB" dirty="0"/>
              <a:t>020 8269 4882</a:t>
            </a:r>
          </a:p>
          <a:p>
            <a:pPr algn="ctr"/>
            <a:r>
              <a:rPr lang="en-GB" dirty="0">
                <a:hlinkClick r:id="rId3"/>
              </a:rPr>
              <a:t>Giovanna@selce.org.uk</a:t>
            </a:r>
            <a:endParaRPr lang="en-GB" dirty="0"/>
          </a:p>
          <a:p>
            <a:pPr algn="ctr"/>
            <a:r>
              <a:rPr lang="en-GB" dirty="0">
                <a:hlinkClick r:id="rId4"/>
              </a:rPr>
              <a:t>www.selce.org.uk</a:t>
            </a:r>
            <a:endParaRPr lang="en-GB" dirty="0"/>
          </a:p>
          <a:p>
            <a:endParaRPr lang="en-GB" dirty="0"/>
          </a:p>
        </p:txBody>
      </p:sp>
    </p:spTree>
    <p:extLst>
      <p:ext uri="{BB962C8B-B14F-4D97-AF65-F5344CB8AC3E}">
        <p14:creationId xmlns:p14="http://schemas.microsoft.com/office/powerpoint/2010/main" val="83894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GB" b="1">
                <a:solidFill>
                  <a:schemeClr val="accent1"/>
                </a:solidFill>
              </a:rPr>
              <a:t>About South East London Community Energy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GB" sz="1600" dirty="0"/>
              <a:t>We are a group of skilled Greenwich and Lewisham residents who share a vision;</a:t>
            </a:r>
          </a:p>
          <a:p>
            <a:endParaRPr lang="en-GB" sz="1600" dirty="0"/>
          </a:p>
          <a:p>
            <a:pPr marL="685800" lvl="2" indent="0">
              <a:buNone/>
            </a:pPr>
            <a:r>
              <a:rPr lang="en-GB" sz="1600" dirty="0"/>
              <a:t>A low carbon future in which everyone can access affordable energy to meet their needs and a has voice in how that is produced</a:t>
            </a:r>
          </a:p>
          <a:p>
            <a:pPr marL="685800" lvl="2" indent="0">
              <a:buNone/>
            </a:pPr>
            <a:endParaRPr lang="en-GB" sz="1600" dirty="0"/>
          </a:p>
          <a:p>
            <a:r>
              <a:rPr lang="en-GB" sz="1600" dirty="0"/>
              <a:t>The first public meeting was in March 2014 followed shortly after by the first directors’ meeting</a:t>
            </a:r>
          </a:p>
          <a:p>
            <a:r>
              <a:rPr lang="en-GB" sz="1600" dirty="0"/>
              <a:t>We registered as a Community Benefit Society in June 2014</a:t>
            </a:r>
          </a:p>
          <a:p>
            <a:r>
              <a:rPr lang="en-GB" sz="1600" dirty="0"/>
              <a:t>Over 7000 volunteering hours thus far</a:t>
            </a:r>
          </a:p>
        </p:txBody>
      </p:sp>
    </p:spTree>
    <p:extLst>
      <p:ext uri="{BB962C8B-B14F-4D97-AF65-F5344CB8AC3E}">
        <p14:creationId xmlns:p14="http://schemas.microsoft.com/office/powerpoint/2010/main" val="371636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F737-5085-4D4B-A6C1-358BE3EA0363}"/>
              </a:ext>
            </a:extLst>
          </p:cNvPr>
          <p:cNvSpPr>
            <a:spLocks noGrp="1"/>
          </p:cNvSpPr>
          <p:nvPr>
            <p:ph type="title"/>
          </p:nvPr>
        </p:nvSpPr>
        <p:spPr/>
        <p:txBody>
          <a:bodyPr/>
          <a:lstStyle/>
          <a:p>
            <a:r>
              <a:rPr lang="en-GB" dirty="0"/>
              <a:t>Vision and Mission</a:t>
            </a:r>
          </a:p>
        </p:txBody>
      </p:sp>
      <p:sp>
        <p:nvSpPr>
          <p:cNvPr id="3" name="Content Placeholder 2">
            <a:extLst>
              <a:ext uri="{FF2B5EF4-FFF2-40B4-BE49-F238E27FC236}">
                <a16:creationId xmlns:a16="http://schemas.microsoft.com/office/drawing/2014/main" id="{391E87BD-4B99-4140-B2AC-0630B662813C}"/>
              </a:ext>
            </a:extLst>
          </p:cNvPr>
          <p:cNvSpPr>
            <a:spLocks noGrp="1"/>
          </p:cNvSpPr>
          <p:nvPr>
            <p:ph idx="1"/>
          </p:nvPr>
        </p:nvSpPr>
        <p:spPr/>
        <p:txBody>
          <a:bodyPr>
            <a:normAutofit/>
          </a:bodyPr>
          <a:lstStyle/>
          <a:p>
            <a:pPr marL="0" indent="0">
              <a:buNone/>
            </a:pPr>
            <a:r>
              <a:rPr lang="en-GB" b="1" cap="all" dirty="0"/>
              <a:t>Our Vision</a:t>
            </a:r>
          </a:p>
          <a:p>
            <a:r>
              <a:rPr lang="en-GB" dirty="0"/>
              <a:t>A common vision for the energy future of South East London brought the founder members together. That vision is of a sustainable energy future where energy is generated from renewable sources and used efficiently. A future where everyone has access to the energy they need at an affordable price, and has a voice in how it is produced.</a:t>
            </a:r>
          </a:p>
          <a:p>
            <a:pPr marL="0" indent="0">
              <a:buNone/>
            </a:pPr>
            <a:r>
              <a:rPr lang="en-GB" b="1" cap="all" dirty="0"/>
              <a:t>Our Mission</a:t>
            </a:r>
          </a:p>
          <a:p>
            <a:r>
              <a:rPr lang="en-GB" dirty="0"/>
              <a:t>We collaborate with local residents, businesses and organisations to reduce fuel poverty, and develop financially, socially and environmentally sustainable projects which increase energy efficiency, produce local renewable energy, and accelerate the transition to a low carbon energy generation system.</a:t>
            </a:r>
          </a:p>
          <a:p>
            <a:endParaRPr lang="en-GB" dirty="0"/>
          </a:p>
        </p:txBody>
      </p:sp>
    </p:spTree>
    <p:extLst>
      <p:ext uri="{BB962C8B-B14F-4D97-AF65-F5344CB8AC3E}">
        <p14:creationId xmlns:p14="http://schemas.microsoft.com/office/powerpoint/2010/main" val="113974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FCF6F7-21E2-4A80-9ABA-6CF50D989F55}"/>
              </a:ext>
            </a:extLst>
          </p:cNvPr>
          <p:cNvSpPr>
            <a:spLocks noGrp="1"/>
          </p:cNvSpPr>
          <p:nvPr>
            <p:ph type="title"/>
          </p:nvPr>
        </p:nvSpPr>
        <p:spPr>
          <a:xfrm>
            <a:off x="394554" y="466578"/>
            <a:ext cx="8354891" cy="930447"/>
          </a:xfrm>
        </p:spPr>
        <p:txBody>
          <a:bodyPr vert="horz" lIns="91440" tIns="45720" rIns="91440" bIns="45720" rtlCol="0" anchor="b">
            <a:normAutofit fontScale="90000"/>
          </a:bodyPr>
          <a:lstStyle/>
          <a:p>
            <a:pPr algn="ctr" defTabSz="914400"/>
            <a:r>
              <a:rPr lang="en-US" sz="4700" kern="1200" dirty="0">
                <a:solidFill>
                  <a:srgbClr val="FFFFFF"/>
                </a:solidFill>
                <a:latin typeface="+mj-lt"/>
                <a:ea typeface="+mj-ea"/>
                <a:cs typeface="+mj-cs"/>
              </a:rPr>
              <a:t>Innovation in Renewable Generation</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view of a city&#10;&#10;Description generated with high confidence">
            <a:extLst>
              <a:ext uri="{FF2B5EF4-FFF2-40B4-BE49-F238E27FC236}">
                <a16:creationId xmlns:a16="http://schemas.microsoft.com/office/drawing/2014/main" id="{ED7CFA55-0343-4D95-B179-7130BB8FEB4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030" y="3183001"/>
            <a:ext cx="8622615" cy="2651456"/>
          </a:xfrm>
          <a:prstGeom prst="rect">
            <a:avLst/>
          </a:prstGeom>
        </p:spPr>
      </p:pic>
    </p:spTree>
    <p:extLst>
      <p:ext uri="{BB962C8B-B14F-4D97-AF65-F5344CB8AC3E}">
        <p14:creationId xmlns:p14="http://schemas.microsoft.com/office/powerpoint/2010/main" val="41470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03648" y="141997"/>
            <a:ext cx="2880320" cy="2880320"/>
          </a:xfrm>
          <a:prstGeom prst="ellipse">
            <a:avLst/>
          </a:prstGeom>
          <a:solidFill>
            <a:schemeClr val="lt1">
              <a:alpha val="5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387" name="TextBox 5"/>
          <p:cNvSpPr txBox="1">
            <a:spLocks noChangeArrowheads="1"/>
          </p:cNvSpPr>
          <p:nvPr/>
        </p:nvSpPr>
        <p:spPr bwMode="auto">
          <a:xfrm>
            <a:off x="1525520" y="1804442"/>
            <a:ext cx="2592288" cy="738664"/>
          </a:xfrm>
          <a:prstGeom prst="rect">
            <a:avLst/>
          </a:prstGeom>
          <a:noFill/>
          <a:ln w="9525">
            <a:noFill/>
            <a:miter lim="800000"/>
            <a:headEnd/>
            <a:tailEnd/>
          </a:ln>
        </p:spPr>
        <p:txBody>
          <a:bodyPr wrap="square">
            <a:spAutoFit/>
          </a:bodyPr>
          <a:lstStyle/>
          <a:p>
            <a:pPr algn="ctr"/>
            <a:r>
              <a:rPr lang="en-GB" sz="1400" dirty="0">
                <a:solidFill>
                  <a:srgbClr val="345B8C"/>
                </a:solidFill>
                <a:latin typeface="Calibri" pitchFamily="34" charset="0"/>
              </a:rPr>
              <a:t>SELCE raises £369,000from investors through a Community Share Offer</a:t>
            </a:r>
          </a:p>
        </p:txBody>
      </p:sp>
      <p:pic>
        <p:nvPicPr>
          <p:cNvPr id="6" name="Picture 5" descr="Untitle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150" y="1143427"/>
            <a:ext cx="2362200" cy="495300"/>
          </a:xfrm>
          <a:prstGeom prst="rect">
            <a:avLst/>
          </a:prstGeom>
        </p:spPr>
      </p:pic>
      <p:sp>
        <p:nvSpPr>
          <p:cNvPr id="36" name="Oval 35"/>
          <p:cNvSpPr/>
          <p:nvPr/>
        </p:nvSpPr>
        <p:spPr>
          <a:xfrm>
            <a:off x="3059832" y="3942986"/>
            <a:ext cx="2880320" cy="2880320"/>
          </a:xfrm>
          <a:prstGeom prst="ellipse">
            <a:avLst/>
          </a:prstGeom>
          <a:solidFill>
            <a:schemeClr val="lt1">
              <a:alpha val="5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7" name="TextBox 5"/>
          <p:cNvSpPr txBox="1">
            <a:spLocks noChangeArrowheads="1"/>
          </p:cNvSpPr>
          <p:nvPr/>
        </p:nvSpPr>
        <p:spPr bwMode="auto">
          <a:xfrm>
            <a:off x="3203848" y="4914673"/>
            <a:ext cx="2592288" cy="1169551"/>
          </a:xfrm>
          <a:prstGeom prst="rect">
            <a:avLst/>
          </a:prstGeom>
          <a:noFill/>
          <a:ln w="9525">
            <a:noFill/>
            <a:miter lim="800000"/>
            <a:headEnd/>
            <a:tailEnd/>
          </a:ln>
        </p:spPr>
        <p:txBody>
          <a:bodyPr wrap="square">
            <a:spAutoFit/>
          </a:bodyPr>
          <a:lstStyle/>
          <a:p>
            <a:pPr algn="ctr"/>
            <a:r>
              <a:rPr lang="en-GB" sz="1400" dirty="0">
                <a:solidFill>
                  <a:srgbClr val="345B8C"/>
                </a:solidFill>
                <a:latin typeface="Calibri" pitchFamily="34" charset="0"/>
              </a:rPr>
              <a:t>A government subsidy known as the Feed in Tariff is paid to SELCE for every unit of electricity generated (regardless of whether it is used by the school). </a:t>
            </a:r>
          </a:p>
        </p:txBody>
      </p:sp>
      <p:sp>
        <p:nvSpPr>
          <p:cNvPr id="10" name="TextBox 9"/>
          <p:cNvSpPr txBox="1"/>
          <p:nvPr/>
        </p:nvSpPr>
        <p:spPr>
          <a:xfrm>
            <a:off x="4228261" y="4281540"/>
            <a:ext cx="469950" cy="707886"/>
          </a:xfrm>
          <a:prstGeom prst="rect">
            <a:avLst/>
          </a:prstGeom>
          <a:noFill/>
        </p:spPr>
        <p:txBody>
          <a:bodyPr wrap="none" rtlCol="0">
            <a:spAutoFit/>
          </a:bodyPr>
          <a:lstStyle/>
          <a:p>
            <a:r>
              <a:rPr lang="en-US" sz="4000" dirty="0">
                <a:solidFill>
                  <a:srgbClr val="345B8C"/>
                </a:solidFill>
              </a:rPr>
              <a:t>£</a:t>
            </a:r>
          </a:p>
        </p:txBody>
      </p:sp>
      <p:sp>
        <p:nvSpPr>
          <p:cNvPr id="34" name="Oval 33"/>
          <p:cNvSpPr/>
          <p:nvPr/>
        </p:nvSpPr>
        <p:spPr>
          <a:xfrm>
            <a:off x="6156176" y="3501008"/>
            <a:ext cx="2880320" cy="2880320"/>
          </a:xfrm>
          <a:prstGeom prst="ellipse">
            <a:avLst/>
          </a:prstGeom>
          <a:solidFill>
            <a:schemeClr val="lt1">
              <a:alpha val="5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5" name="TextBox 5"/>
          <p:cNvSpPr txBox="1">
            <a:spLocks noChangeArrowheads="1"/>
          </p:cNvSpPr>
          <p:nvPr/>
        </p:nvSpPr>
        <p:spPr bwMode="auto">
          <a:xfrm>
            <a:off x="6220544" y="4389793"/>
            <a:ext cx="2664296" cy="1815882"/>
          </a:xfrm>
          <a:prstGeom prst="rect">
            <a:avLst/>
          </a:prstGeom>
          <a:noFill/>
          <a:ln w="9525">
            <a:noFill/>
            <a:miter lim="800000"/>
            <a:headEnd/>
            <a:tailEnd/>
          </a:ln>
        </p:spPr>
        <p:txBody>
          <a:bodyPr wrap="square">
            <a:spAutoFit/>
          </a:bodyPr>
          <a:lstStyle/>
          <a:p>
            <a:pPr algn="ctr"/>
            <a:r>
              <a:rPr lang="en-GB" sz="1400" dirty="0">
                <a:solidFill>
                  <a:srgbClr val="345B8C"/>
                </a:solidFill>
                <a:latin typeface="Calibri" pitchFamily="34" charset="0"/>
              </a:rPr>
              <a:t>The Schools will purchase solar electricity from SELCE at less than half the cost of electricity from the grid</a:t>
            </a:r>
          </a:p>
          <a:p>
            <a:pPr algn="ctr"/>
            <a:endParaRPr lang="en-GB" sz="1400" dirty="0">
              <a:solidFill>
                <a:srgbClr val="345B8C"/>
              </a:solidFill>
              <a:latin typeface="Calibri" pitchFamily="34" charset="0"/>
            </a:endParaRPr>
          </a:p>
          <a:p>
            <a:pPr algn="ctr"/>
            <a:r>
              <a:rPr lang="en-GB" sz="1400" dirty="0">
                <a:solidFill>
                  <a:srgbClr val="345B8C"/>
                </a:solidFill>
                <a:latin typeface="Calibri" pitchFamily="34" charset="0"/>
              </a:rPr>
              <a:t>Any surplus electricity is exported to the grid and sold to an electricity supplier.</a:t>
            </a:r>
          </a:p>
        </p:txBody>
      </p:sp>
      <p:pic>
        <p:nvPicPr>
          <p:cNvPr id="9" name="Picture 8" descr="bul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4670" y="3597705"/>
            <a:ext cx="396044" cy="792088"/>
          </a:xfrm>
          <a:prstGeom prst="rect">
            <a:avLst/>
          </a:prstGeom>
        </p:spPr>
      </p:pic>
      <p:sp>
        <p:nvSpPr>
          <p:cNvPr id="3" name="TextBox 2"/>
          <p:cNvSpPr txBox="1"/>
          <p:nvPr/>
        </p:nvSpPr>
        <p:spPr>
          <a:xfrm>
            <a:off x="9878471" y="205243"/>
            <a:ext cx="184666" cy="369332"/>
          </a:xfrm>
          <a:prstGeom prst="rect">
            <a:avLst/>
          </a:prstGeom>
          <a:noFill/>
        </p:spPr>
        <p:txBody>
          <a:bodyPr wrap="none" rtlCol="0">
            <a:spAutoFit/>
          </a:bodyPr>
          <a:lstStyle/>
          <a:p>
            <a:endParaRPr lang="en-US" dirty="0"/>
          </a:p>
        </p:txBody>
      </p:sp>
      <p:sp>
        <p:nvSpPr>
          <p:cNvPr id="29" name="Oval 28"/>
          <p:cNvSpPr/>
          <p:nvPr/>
        </p:nvSpPr>
        <p:spPr>
          <a:xfrm>
            <a:off x="5238074" y="574575"/>
            <a:ext cx="2880320" cy="2880320"/>
          </a:xfrm>
          <a:prstGeom prst="ellipse">
            <a:avLst/>
          </a:prstGeom>
          <a:solidFill>
            <a:schemeClr val="lt1">
              <a:alpha val="5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TextBox 5"/>
          <p:cNvSpPr txBox="1">
            <a:spLocks noChangeArrowheads="1"/>
          </p:cNvSpPr>
          <p:nvPr/>
        </p:nvSpPr>
        <p:spPr bwMode="auto">
          <a:xfrm>
            <a:off x="5537455" y="1881953"/>
            <a:ext cx="2448272" cy="738664"/>
          </a:xfrm>
          <a:prstGeom prst="rect">
            <a:avLst/>
          </a:prstGeom>
          <a:noFill/>
          <a:ln w="9525">
            <a:noFill/>
            <a:miter lim="800000"/>
            <a:headEnd/>
            <a:tailEnd/>
          </a:ln>
        </p:spPr>
        <p:txBody>
          <a:bodyPr wrap="square">
            <a:spAutoFit/>
          </a:bodyPr>
          <a:lstStyle/>
          <a:p>
            <a:pPr algn="ctr"/>
            <a:r>
              <a:rPr lang="en-GB" sz="1400" dirty="0">
                <a:solidFill>
                  <a:srgbClr val="345B8C"/>
                </a:solidFill>
                <a:latin typeface="Calibri" pitchFamily="34" charset="0"/>
              </a:rPr>
              <a:t>This is used to purchase 329kWp of solar panels go on 7 local schools, </a:t>
            </a:r>
          </a:p>
        </p:txBody>
      </p:sp>
      <p:pic>
        <p:nvPicPr>
          <p:cNvPr id="8" name="Picture 7" descr="sol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823" y="629929"/>
            <a:ext cx="1289847" cy="1233275"/>
          </a:xfrm>
          <a:prstGeom prst="rect">
            <a:avLst/>
          </a:prstGeom>
        </p:spPr>
      </p:pic>
      <p:pic>
        <p:nvPicPr>
          <p:cNvPr id="11" name="Picture 10" descr="arro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9212" y="427204"/>
            <a:ext cx="1728192" cy="723930"/>
          </a:xfrm>
          <a:prstGeom prst="rect">
            <a:avLst/>
          </a:prstGeom>
        </p:spPr>
      </p:pic>
      <p:pic>
        <p:nvPicPr>
          <p:cNvPr id="41" name="Picture 40" descr="arro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23204" flipH="1" flipV="1">
            <a:off x="-165308" y="2203512"/>
            <a:ext cx="1728192" cy="723930"/>
          </a:xfrm>
          <a:prstGeom prst="rect">
            <a:avLst/>
          </a:prstGeom>
        </p:spPr>
      </p:pic>
      <p:pic>
        <p:nvPicPr>
          <p:cNvPr id="42" name="Picture 41" descr="arro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393993" flipH="1" flipV="1">
            <a:off x="7510045" y="2601188"/>
            <a:ext cx="1728192" cy="723930"/>
          </a:xfrm>
          <a:prstGeom prst="rect">
            <a:avLst/>
          </a:prstGeom>
        </p:spPr>
      </p:pic>
      <p:pic>
        <p:nvPicPr>
          <p:cNvPr id="43" name="Picture 42" descr="arro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5659169" y="5931824"/>
            <a:ext cx="1073071" cy="449504"/>
          </a:xfrm>
          <a:prstGeom prst="rect">
            <a:avLst/>
          </a:prstGeom>
        </p:spPr>
      </p:pic>
      <p:sp>
        <p:nvSpPr>
          <p:cNvPr id="21" name="Oval 20"/>
          <p:cNvSpPr/>
          <p:nvPr/>
        </p:nvSpPr>
        <p:spPr>
          <a:xfrm>
            <a:off x="198076" y="3051504"/>
            <a:ext cx="2880320" cy="2880320"/>
          </a:xfrm>
          <a:prstGeom prst="ellipse">
            <a:avLst/>
          </a:prstGeom>
          <a:solidFill>
            <a:schemeClr val="lt1">
              <a:alpha val="5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pic>
        <p:nvPicPr>
          <p:cNvPr id="1026" name="Picture 2" descr="C:\Users\SE LON COMM ENERGY\AppData\Local\Microsoft\Windows\Temporary Internet Files\Content.IE5\2TJSOYOF\icon-214444_64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5923" y="3262966"/>
            <a:ext cx="691434" cy="6694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076" y="3942986"/>
            <a:ext cx="2861756" cy="2092881"/>
          </a:xfrm>
          <a:prstGeom prst="rect">
            <a:avLst/>
          </a:prstGeom>
          <a:noFill/>
        </p:spPr>
        <p:txBody>
          <a:bodyPr wrap="square" rtlCol="0">
            <a:spAutoFit/>
          </a:bodyPr>
          <a:lstStyle/>
          <a:p>
            <a:pPr algn="ctr"/>
            <a:r>
              <a:rPr lang="en-US" sz="1400" dirty="0">
                <a:solidFill>
                  <a:srgbClr val="345B8C"/>
                </a:solidFill>
                <a:latin typeface="Calibri" pitchFamily="34" charset="0"/>
              </a:rPr>
              <a:t>The returns from The Feed in Tariff allow SELCE to </a:t>
            </a:r>
          </a:p>
          <a:p>
            <a:pPr marL="285750" indent="-285750" algn="ctr">
              <a:buFont typeface="Arial" panose="020B0604020202020204" pitchFamily="34" charset="0"/>
              <a:buChar char="•"/>
            </a:pPr>
            <a:r>
              <a:rPr lang="en-US" sz="1400" dirty="0">
                <a:solidFill>
                  <a:srgbClr val="345B8C"/>
                </a:solidFill>
                <a:latin typeface="Calibri" pitchFamily="34" charset="0"/>
              </a:rPr>
              <a:t>Repay investors with a 4% return</a:t>
            </a:r>
          </a:p>
          <a:p>
            <a:pPr marL="285750" indent="-285750" algn="ctr">
              <a:buFont typeface="Arial" panose="020B0604020202020204" pitchFamily="34" charset="0"/>
              <a:buChar char="•"/>
            </a:pPr>
            <a:r>
              <a:rPr lang="en-US" sz="1400" dirty="0">
                <a:solidFill>
                  <a:srgbClr val="345B8C"/>
                </a:solidFill>
                <a:latin typeface="Calibri" pitchFamily="34" charset="0"/>
              </a:rPr>
              <a:t>Pay for maintenance, repair and insurance</a:t>
            </a:r>
          </a:p>
          <a:p>
            <a:pPr marL="285750" indent="-285750" algn="ctr">
              <a:buFont typeface="Arial" panose="020B0604020202020204" pitchFamily="34" charset="0"/>
              <a:buChar char="•"/>
            </a:pPr>
            <a:r>
              <a:rPr lang="en-US" sz="1400" dirty="0">
                <a:solidFill>
                  <a:srgbClr val="345B8C"/>
                </a:solidFill>
                <a:latin typeface="Calibri" pitchFamily="34" charset="0"/>
              </a:rPr>
              <a:t>Put a small fund aside for fighting fuel poverty in SE London</a:t>
            </a:r>
          </a:p>
          <a:p>
            <a:endParaRPr lang="en-GB" dirty="0"/>
          </a:p>
        </p:txBody>
      </p:sp>
      <p:pic>
        <p:nvPicPr>
          <p:cNvPr id="24" name="Picture 23" descr="arro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2307272" y="5859472"/>
            <a:ext cx="1073071" cy="449504"/>
          </a:xfrm>
          <a:prstGeom prst="rect">
            <a:avLst/>
          </a:prstGeom>
        </p:spPr>
      </p:pic>
    </p:spTree>
    <p:extLst>
      <p:ext uri="{BB962C8B-B14F-4D97-AF65-F5344CB8AC3E}">
        <p14:creationId xmlns:p14="http://schemas.microsoft.com/office/powerpoint/2010/main" val="18469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Our projects to date</a:t>
            </a:r>
          </a:p>
        </p:txBody>
      </p:sp>
      <p:sp>
        <p:nvSpPr>
          <p:cNvPr id="3" name="Content Placeholder 2">
            <a:extLst>
              <a:ext uri="{FF2B5EF4-FFF2-40B4-BE49-F238E27FC236}">
                <a16:creationId xmlns:a16="http://schemas.microsoft.com/office/drawing/2014/main" id="{E82D9CDB-024C-4D78-9E10-3ACCC556F775}"/>
              </a:ext>
            </a:extLst>
          </p:cNvPr>
          <p:cNvSpPr>
            <a:spLocks noGrp="1"/>
          </p:cNvSpPr>
          <p:nvPr>
            <p:ph idx="1"/>
          </p:nvPr>
        </p:nvSpPr>
        <p:spPr/>
        <p:txBody>
          <a:bodyPr/>
          <a:lstStyle/>
          <a:p>
            <a:pPr marL="0" indent="0">
              <a:buNone/>
            </a:pPr>
            <a:r>
              <a:rPr lang="en-GB" b="1" dirty="0"/>
              <a:t>Share Offer 1</a:t>
            </a:r>
          </a:p>
          <a:p>
            <a:r>
              <a:rPr lang="en-GB" dirty="0"/>
              <a:t>Mulgrave School 49.5kWp </a:t>
            </a:r>
          </a:p>
          <a:p>
            <a:r>
              <a:rPr lang="en-GB" dirty="0"/>
              <a:t>Charlton Park Academy 49.5kWp</a:t>
            </a:r>
          </a:p>
          <a:p>
            <a:r>
              <a:rPr lang="en-GB" dirty="0"/>
              <a:t>Horniman School 49.5kWp</a:t>
            </a:r>
          </a:p>
          <a:p>
            <a:r>
              <a:rPr lang="en-GB" dirty="0"/>
              <a:t>Ashmead School 49.5kWp</a:t>
            </a:r>
          </a:p>
          <a:p>
            <a:pPr marL="0" indent="0">
              <a:buNone/>
            </a:pPr>
            <a:r>
              <a:rPr lang="en-GB" b="1" dirty="0"/>
              <a:t>Share Offer 2</a:t>
            </a:r>
          </a:p>
          <a:p>
            <a:r>
              <a:rPr lang="en-GB" dirty="0"/>
              <a:t>Alderwood School 49.5kWp</a:t>
            </a:r>
          </a:p>
          <a:p>
            <a:r>
              <a:rPr lang="en-GB" dirty="0" err="1"/>
              <a:t>Deansfield</a:t>
            </a:r>
            <a:r>
              <a:rPr lang="en-GB" dirty="0"/>
              <a:t> School 49.5kWp</a:t>
            </a:r>
          </a:p>
          <a:p>
            <a:r>
              <a:rPr lang="en-GB" dirty="0"/>
              <a:t>Bannockburn School 29.5kWp</a:t>
            </a:r>
          </a:p>
        </p:txBody>
      </p:sp>
      <p:pic>
        <p:nvPicPr>
          <p:cNvPr id="5" name="Picture 4">
            <a:extLst>
              <a:ext uri="{FF2B5EF4-FFF2-40B4-BE49-F238E27FC236}">
                <a16:creationId xmlns:a16="http://schemas.microsoft.com/office/drawing/2014/main" id="{519CE737-ABA5-4BE1-893C-6E965BE5A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755" y="2204864"/>
            <a:ext cx="4026221" cy="2667372"/>
          </a:xfrm>
          <a:prstGeom prst="rect">
            <a:avLst/>
          </a:prstGeom>
        </p:spPr>
      </p:pic>
    </p:spTree>
    <p:extLst>
      <p:ext uri="{BB962C8B-B14F-4D97-AF65-F5344CB8AC3E}">
        <p14:creationId xmlns:p14="http://schemas.microsoft.com/office/powerpoint/2010/main" val="244352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562C-9543-4F20-9734-8F35C388B73F}"/>
              </a:ext>
            </a:extLst>
          </p:cNvPr>
          <p:cNvSpPr>
            <a:spLocks noGrp="1"/>
          </p:cNvSpPr>
          <p:nvPr>
            <p:ph type="title"/>
          </p:nvPr>
        </p:nvSpPr>
        <p:spPr>
          <a:xfrm>
            <a:off x="491490" y="664354"/>
            <a:ext cx="3840086" cy="1269596"/>
          </a:xfrm>
        </p:spPr>
        <p:txBody>
          <a:bodyPr>
            <a:normAutofit/>
          </a:bodyPr>
          <a:lstStyle/>
          <a:p>
            <a:r>
              <a:rPr lang="en-GB" sz="3850" dirty="0">
                <a:latin typeface="Arial" charset="0"/>
                <a:ea typeface="+mn-ea"/>
                <a:cs typeface="Arial" charset="0"/>
              </a:rPr>
              <a:t>Benefits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9141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3CF6D4-0203-4C59-97E0-9BA86F925670}"/>
              </a:ext>
            </a:extLst>
          </p:cNvPr>
          <p:cNvSpPr>
            <a:spLocks noGrp="1"/>
          </p:cNvSpPr>
          <p:nvPr>
            <p:ph idx="1"/>
          </p:nvPr>
        </p:nvSpPr>
        <p:spPr>
          <a:xfrm>
            <a:off x="491491" y="2788526"/>
            <a:ext cx="3840085" cy="3203380"/>
          </a:xfrm>
        </p:spPr>
        <p:txBody>
          <a:bodyPr>
            <a:normAutofit/>
          </a:bodyPr>
          <a:lstStyle/>
          <a:p>
            <a:r>
              <a:rPr lang="en-GB" sz="1500" dirty="0"/>
              <a:t>Our panels generated a total of </a:t>
            </a:r>
            <a:r>
              <a:rPr lang="en-GB" sz="1500" b="1" dirty="0"/>
              <a:t>229,747 kWh.</a:t>
            </a:r>
            <a:r>
              <a:rPr lang="en-GB" sz="1500" dirty="0"/>
              <a:t> This is enough to power almost 75 homes. </a:t>
            </a:r>
          </a:p>
          <a:p>
            <a:r>
              <a:rPr lang="en-GB" sz="1500" dirty="0"/>
              <a:t>This means </a:t>
            </a:r>
            <a:r>
              <a:rPr lang="en-GB" sz="1500" b="1" dirty="0"/>
              <a:t>80.4 </a:t>
            </a:r>
            <a:r>
              <a:rPr lang="en-GB" sz="1500" b="1" dirty="0" err="1"/>
              <a:t>ktonnes</a:t>
            </a:r>
            <a:r>
              <a:rPr lang="en-GB" sz="1500" dirty="0"/>
              <a:t> of CO</a:t>
            </a:r>
            <a:r>
              <a:rPr lang="en-GB" sz="1500" baseline="-25000" dirty="0"/>
              <a:t>2</a:t>
            </a:r>
            <a:r>
              <a:rPr lang="en-GB" sz="1500" dirty="0"/>
              <a:t>e have not been emitted into the atmosphere. </a:t>
            </a:r>
          </a:p>
          <a:p>
            <a:r>
              <a:rPr lang="en-GB" sz="1500" dirty="0"/>
              <a:t>The schools have saved over </a:t>
            </a:r>
            <a:r>
              <a:rPr lang="en-GB" sz="1500" b="1" dirty="0"/>
              <a:t>£13,000</a:t>
            </a:r>
            <a:r>
              <a:rPr lang="en-GB" sz="1500" dirty="0"/>
              <a:t> in reduced electricity costs. </a:t>
            </a:r>
          </a:p>
          <a:p>
            <a:r>
              <a:rPr lang="en-GB" sz="1500" dirty="0"/>
              <a:t>Local residents made a small return on their investment and benefitted from the warm fuzzy feeling</a:t>
            </a:r>
          </a:p>
        </p:txBody>
      </p:sp>
      <p:pic>
        <p:nvPicPr>
          <p:cNvPr id="6" name="Picture 5" descr="A group of people posing for the camera&#10;&#10;Description generated with very high confidence">
            <a:extLst>
              <a:ext uri="{FF2B5EF4-FFF2-40B4-BE49-F238E27FC236}">
                <a16:creationId xmlns:a16="http://schemas.microsoft.com/office/drawing/2014/main" id="{D754FD2F-FAD9-4C2B-900D-CB792DB34EB8}"/>
              </a:ext>
            </a:extLst>
          </p:cNvPr>
          <p:cNvPicPr>
            <a:picLocks noChangeAspect="1"/>
          </p:cNvPicPr>
          <p:nvPr/>
        </p:nvPicPr>
        <p:blipFill rotWithShape="1">
          <a:blip r:embed="rId2">
            <a:extLst>
              <a:ext uri="{28A0092B-C50C-407E-A947-70E740481C1C}">
                <a14:useLocalDpi xmlns:a14="http://schemas.microsoft.com/office/drawing/2010/main" val="0"/>
              </a:ext>
            </a:extLst>
          </a:blip>
          <a:srcRect l="26899" r="28605" b="1"/>
          <a:stretch/>
        </p:blipFill>
        <p:spPr>
          <a:xfrm>
            <a:off x="4781086" y="-599"/>
            <a:ext cx="4572000" cy="685859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2032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A37B760A-D51E-4FE0-8716-07BAA4BE63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134" b="551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87B12-91CF-451B-8783-5DAA839132AD}"/>
              </a:ext>
            </a:extLst>
          </p:cNvPr>
          <p:cNvSpPr>
            <a:spLocks noGrp="1"/>
          </p:cNvSpPr>
          <p:nvPr>
            <p:ph type="title"/>
          </p:nvPr>
        </p:nvSpPr>
        <p:spPr>
          <a:xfrm>
            <a:off x="446103" y="640263"/>
            <a:ext cx="4964858" cy="841419"/>
          </a:xfrm>
        </p:spPr>
        <p:txBody>
          <a:bodyPr>
            <a:normAutofit/>
          </a:bodyPr>
          <a:lstStyle/>
          <a:p>
            <a:r>
              <a:rPr lang="en-GB" sz="3500" dirty="0"/>
              <a:t>Social Innovation</a:t>
            </a:r>
          </a:p>
        </p:txBody>
      </p:sp>
      <p:sp>
        <p:nvSpPr>
          <p:cNvPr id="3" name="Content Placeholder 2">
            <a:extLst>
              <a:ext uri="{FF2B5EF4-FFF2-40B4-BE49-F238E27FC236}">
                <a16:creationId xmlns:a16="http://schemas.microsoft.com/office/drawing/2014/main" id="{015162D5-DD8F-4FFD-A853-D5F17378830F}"/>
              </a:ext>
            </a:extLst>
          </p:cNvPr>
          <p:cNvSpPr>
            <a:spLocks noGrp="1"/>
          </p:cNvSpPr>
          <p:nvPr>
            <p:ph idx="1"/>
          </p:nvPr>
        </p:nvSpPr>
        <p:spPr>
          <a:xfrm>
            <a:off x="445581" y="1556792"/>
            <a:ext cx="4965379" cy="4337981"/>
          </a:xfrm>
        </p:spPr>
        <p:txBody>
          <a:bodyPr>
            <a:normAutofit/>
          </a:bodyPr>
          <a:lstStyle/>
          <a:p>
            <a:pPr lvl="1"/>
            <a:r>
              <a:rPr lang="en-GB" dirty="0"/>
              <a:t>It enables involvement</a:t>
            </a:r>
          </a:p>
          <a:p>
            <a:pPr lvl="1"/>
            <a:r>
              <a:rPr lang="en-GB" dirty="0"/>
              <a:t>Low cost finance </a:t>
            </a:r>
          </a:p>
          <a:p>
            <a:pPr lvl="1"/>
            <a:r>
              <a:rPr lang="en-GB" dirty="0"/>
              <a:t>Ability to engage residents in controversial propositions</a:t>
            </a:r>
          </a:p>
          <a:p>
            <a:pPr lvl="1"/>
            <a:r>
              <a:rPr lang="en-GB" dirty="0"/>
              <a:t>Use of community sector strategies to engage sites that could best benefit</a:t>
            </a:r>
          </a:p>
          <a:p>
            <a:pPr lvl="1"/>
            <a:r>
              <a:rPr lang="en-GB" dirty="0"/>
              <a:t>Reaches the parts that the commercial sector will never reach</a:t>
            </a:r>
          </a:p>
          <a:p>
            <a:pPr lvl="1"/>
            <a:r>
              <a:rPr lang="en-GB" dirty="0"/>
              <a:t>Much more difficult following the drop in the Feed in Tariff</a:t>
            </a:r>
          </a:p>
          <a:p>
            <a:pPr lvl="1"/>
            <a:r>
              <a:rPr lang="en-GB" dirty="0"/>
              <a:t>Some technological innovation particularly with regard to finding ways to enable supply of residents from a single generation source</a:t>
            </a:r>
          </a:p>
          <a:p>
            <a:pPr lvl="1"/>
            <a:r>
              <a:rPr lang="en-GB" dirty="0"/>
              <a:t>But difficult to finance technological innovation via a community share offer</a:t>
            </a:r>
          </a:p>
        </p:txBody>
      </p:sp>
    </p:spTree>
    <p:extLst>
      <p:ext uri="{BB962C8B-B14F-4D97-AF65-F5344CB8AC3E}">
        <p14:creationId xmlns:p14="http://schemas.microsoft.com/office/powerpoint/2010/main" val="360319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1127</Words>
  <Application>Microsoft Office PowerPoint</Application>
  <PresentationFormat>On-screen Show (4:3)</PresentationFormat>
  <Paragraphs>107</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Origins</vt:lpstr>
      <vt:lpstr>About South East London Community Energy</vt:lpstr>
      <vt:lpstr>Vision and Mission</vt:lpstr>
      <vt:lpstr>Innovation in Renewable Generation</vt:lpstr>
      <vt:lpstr>PowerPoint Presentation</vt:lpstr>
      <vt:lpstr>Our projects to date</vt:lpstr>
      <vt:lpstr>Benefits</vt:lpstr>
      <vt:lpstr>Social Innovation</vt:lpstr>
      <vt:lpstr>Innovation in Energy Justice </vt:lpstr>
      <vt:lpstr>Advice, Workshops, and Training</vt:lpstr>
      <vt:lpstr>Parent Power</vt:lpstr>
      <vt:lpstr>Outcomes</vt:lpstr>
      <vt:lpstr>Innovation in Energy Efficiency </vt:lpstr>
      <vt:lpstr>ECO Project</vt:lpstr>
      <vt:lpstr>Future Fit Homes</vt:lpstr>
      <vt:lpstr>The Solar Roller:  A mobile, solar-powered generator</vt:lpstr>
      <vt:lpstr>Collective Purchase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Giovanna Speciale</dc:creator>
  <cp:lastModifiedBy>Giovanna Speciale</cp:lastModifiedBy>
  <cp:revision>5</cp:revision>
  <cp:lastPrinted>2019-07-02T17:07:05Z</cp:lastPrinted>
  <dcterms:created xsi:type="dcterms:W3CDTF">2019-06-11T13:35:47Z</dcterms:created>
  <dcterms:modified xsi:type="dcterms:W3CDTF">2019-07-02T17:19:21Z</dcterms:modified>
</cp:coreProperties>
</file>