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96" r:id="rId6"/>
  </p:sldMasterIdLst>
  <p:notesMasterIdLst>
    <p:notesMasterId r:id="rId28"/>
  </p:notesMasterIdLst>
  <p:handoutMasterIdLst>
    <p:handoutMasterId r:id="rId29"/>
  </p:handoutMasterIdLst>
  <p:sldIdLst>
    <p:sldId id="263" r:id="rId7"/>
    <p:sldId id="356" r:id="rId8"/>
    <p:sldId id="266" r:id="rId9"/>
    <p:sldId id="308" r:id="rId10"/>
    <p:sldId id="373" r:id="rId11"/>
    <p:sldId id="315" r:id="rId12"/>
    <p:sldId id="271" r:id="rId13"/>
    <p:sldId id="365" r:id="rId14"/>
    <p:sldId id="366" r:id="rId15"/>
    <p:sldId id="374" r:id="rId16"/>
    <p:sldId id="364" r:id="rId17"/>
    <p:sldId id="291" r:id="rId18"/>
    <p:sldId id="298" r:id="rId19"/>
    <p:sldId id="289" r:id="rId20"/>
    <p:sldId id="292" r:id="rId21"/>
    <p:sldId id="352" r:id="rId22"/>
    <p:sldId id="353" r:id="rId23"/>
    <p:sldId id="358" r:id="rId24"/>
    <p:sldId id="375" r:id="rId25"/>
    <p:sldId id="359" r:id="rId26"/>
    <p:sldId id="344" r:id="rId27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e Evetts" initials="JE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7C331"/>
    <a:srgbClr val="6B7A8F"/>
    <a:srgbClr val="F78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F89CA-CBB1-46B6-A6A2-1AC47BF7233B}" v="8" dt="2019-02-14T10:00:02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80" autoAdjust="0"/>
  </p:normalViewPr>
  <p:slideViewPr>
    <p:cSldViewPr>
      <p:cViewPr>
        <p:scale>
          <a:sx n="66" d="100"/>
          <a:sy n="66" d="100"/>
        </p:scale>
        <p:origin x="-1052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82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ie Evetts" userId="4efeb482-9131-4ad5-a7ae-bdec019ae3c1" providerId="ADAL" clId="{635F89CA-CBB1-46B6-A6A2-1AC47BF7233B}"/>
    <pc:docChg chg="custSel modSld">
      <pc:chgData name="Josie Evetts" userId="4efeb482-9131-4ad5-a7ae-bdec019ae3c1" providerId="ADAL" clId="{635F89CA-CBB1-46B6-A6A2-1AC47BF7233B}" dt="2019-02-14T10:00:02.105" v="18"/>
      <pc:docMkLst>
        <pc:docMk/>
      </pc:docMkLst>
      <pc:sldChg chg="modSp addCm modCm">
        <pc:chgData name="Josie Evetts" userId="4efeb482-9131-4ad5-a7ae-bdec019ae3c1" providerId="ADAL" clId="{635F89CA-CBB1-46B6-A6A2-1AC47BF7233B}" dt="2019-02-14T10:00:02.105" v="18"/>
        <pc:sldMkLst>
          <pc:docMk/>
          <pc:sldMk cId="2158958702" sldId="257"/>
        </pc:sldMkLst>
        <pc:spChg chg="mod">
          <ac:chgData name="Josie Evetts" userId="4efeb482-9131-4ad5-a7ae-bdec019ae3c1" providerId="ADAL" clId="{635F89CA-CBB1-46B6-A6A2-1AC47BF7233B}" dt="2019-02-14T09:51:45.451" v="0" actId="114"/>
          <ac:spMkLst>
            <pc:docMk/>
            <pc:sldMk cId="2158958702" sldId="257"/>
            <ac:spMk id="3" creationId="{00000000-0000-0000-0000-000000000000}"/>
          </ac:spMkLst>
        </pc:spChg>
      </pc:sldChg>
      <pc:sldChg chg="addCm delCm modCm">
        <pc:chgData name="Josie Evetts" userId="4efeb482-9131-4ad5-a7ae-bdec019ae3c1" providerId="ADAL" clId="{635F89CA-CBB1-46B6-A6A2-1AC47BF7233B}" dt="2019-02-14T09:58:16.705" v="13"/>
        <pc:sldMkLst>
          <pc:docMk/>
          <pc:sldMk cId="4243620819" sldId="258"/>
        </pc:sldMkLst>
      </pc:sldChg>
      <pc:sldChg chg="addCm modCm">
        <pc:chgData name="Josie Evetts" userId="4efeb482-9131-4ad5-a7ae-bdec019ae3c1" providerId="ADAL" clId="{635F89CA-CBB1-46B6-A6A2-1AC47BF7233B}" dt="2019-02-14T09:59:20.389" v="16"/>
        <pc:sldMkLst>
          <pc:docMk/>
          <pc:sldMk cId="4243620819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093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0" cy="50093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50B6755F-2C0A-4247-B7AE-AE9A67A0784A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351F4A04-6568-46E0-8799-301B33CB6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62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093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093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F15CF3C1-2844-448A-8F50-E377A620A4DC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8"/>
            <a:ext cx="5510530" cy="4508421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3C646E84-A742-4644-83F7-C7351A158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5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All elements of the retrofit process must ‘sing’ such that</a:t>
            </a:r>
            <a:r>
              <a:rPr lang="en-US" baseline="0" dirty="0" smtClean="0"/>
              <a:t> minimum spend occurs and maximum saving is achieved. All parts must work together in terms of technical know how and process management.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 aware of the bias line – it does exist – if you tell people which side of it you are on they </a:t>
            </a: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7065" indent="-287334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9331" indent="-22986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9064" indent="-22986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8796" indent="-22986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8529" indent="-229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88261" indent="-229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47992" indent="-229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07726" indent="-229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4FA4B95-6D63-43EF-922C-276C533967F5}" type="slidenum">
              <a:rPr lang="en-GB" sz="1200">
                <a:solidFill>
                  <a:prstClr val="black"/>
                </a:solidFill>
              </a:rPr>
              <a:pPr/>
              <a:t>4</a:t>
            </a:fld>
            <a:endParaRPr lang="en-GB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89102-C8D2-4CB9-8443-63C81390A79B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9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7446" indent="-28747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9917" indent="-229984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9882" indent="-229984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9848" indent="-229984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9813" indent="-2299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89780" indent="-2299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49746" indent="-2299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09715" indent="-2299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9DBEBE5-6D88-4FD4-9F21-9016942504F1}" type="slidenum">
              <a:rPr lang="en-GB" sz="1300"/>
              <a:pPr/>
              <a:t>21</a:t>
            </a:fld>
            <a:endParaRPr lang="en-GB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8202"/>
            <a:ext cx="9144000" cy="547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61DF-3445-49D8-A4C7-51EAFD544D3C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0" y="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3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D79B-60F6-44BA-801B-8586EBCE0F51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539552" y="1342534"/>
            <a:ext cx="8604448" cy="7701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0" y="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8731-7F44-4657-8BAE-DF0E207284A7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0" y="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2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8202"/>
            <a:ext cx="9144000" cy="547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2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539552" y="1342534"/>
            <a:ext cx="8604448" cy="7701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5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3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539552" y="1342534"/>
            <a:ext cx="8604448" cy="7701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CC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CC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Pentagon 9"/>
          <p:cNvSpPr/>
          <p:nvPr userDrawn="1"/>
        </p:nvSpPr>
        <p:spPr>
          <a:xfrm rot="10800000">
            <a:off x="539552" y="1342534"/>
            <a:ext cx="8604448" cy="7701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4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1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5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2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19A4-AA02-48D9-B648-F4CF77957B41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539552" y="1342534"/>
            <a:ext cx="8604448" cy="7701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0" y="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7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33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539552" y="1342534"/>
            <a:ext cx="8604448" cy="7701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6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67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8202"/>
            <a:ext cx="9144000" cy="547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0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539552" y="1342534"/>
            <a:ext cx="8604448" cy="7701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5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539552" y="1342534"/>
            <a:ext cx="8604448" cy="7701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4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CC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CC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3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3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5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6EA5-A8DD-4E35-A749-3BB481614CB7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0" y="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4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6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40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539552" y="1342534"/>
            <a:ext cx="8604448" cy="7701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2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10D5-1B4A-44C5-A780-42DDF246D8FB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539552" y="1342534"/>
            <a:ext cx="8604448" cy="7701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0" y="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3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CC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3CC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AEF3-11E7-401F-936E-08AD03CD81D2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234480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7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D2A1-15DD-4840-9E02-EB720A492943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8"/>
          <p:cNvSpPr txBox="1">
            <a:spLocks/>
          </p:cNvSpPr>
          <p:nvPr userDrawn="1"/>
        </p:nvSpPr>
        <p:spPr>
          <a:xfrm>
            <a:off x="0" y="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6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D73F-0950-49EF-B1CD-F565424FD33A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8"/>
          <p:cNvSpPr txBox="1">
            <a:spLocks/>
          </p:cNvSpPr>
          <p:nvPr userDrawn="1"/>
        </p:nvSpPr>
        <p:spPr>
          <a:xfrm>
            <a:off x="0" y="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6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620-F581-4B1C-BDB8-83417A3B19A5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0" y="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1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12F2-8B93-4ADE-9519-D782F2053291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0" y="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2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8202"/>
            <a:ext cx="9144000" cy="54797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6356350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1179F4-D173-4E98-BCB8-544D6AFF4187}" type="datetime1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40" y="5589240"/>
            <a:ext cx="1296144" cy="10010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42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0" y="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73D77-D8DE-4A5C-B153-5B1474880448}" type="slidenum">
              <a:rPr lang="en-GB" smtClean="0">
                <a:solidFill>
                  <a:srgbClr val="A5C249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5C24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6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6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3CC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99CC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8202"/>
            <a:ext cx="9144000" cy="54797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6356350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40" y="5589240"/>
            <a:ext cx="1296144" cy="10010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42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34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6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3CC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99CC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8202"/>
            <a:ext cx="9144000" cy="54797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6356350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A9F07C-9569-4E50-99A4-C655D9D06D2D}" type="datetimeFigureOut">
              <a:rPr lang="en-GB" smtClean="0">
                <a:solidFill>
                  <a:prstClr val="white"/>
                </a:solidFill>
              </a:rPr>
              <a:pPr/>
              <a:t>27/06/2019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40" y="5589240"/>
            <a:ext cx="1296144" cy="10010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42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02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6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3CC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99CC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png"/><Relationship Id="rId5" Type="http://schemas.openxmlformats.org/officeDocument/2006/relationships/image" Target="../media/image87.jpeg"/><Relationship Id="rId10" Type="http://schemas.openxmlformats.org/officeDocument/2006/relationships/image" Target="../media/image92.png"/><Relationship Id="rId4" Type="http://schemas.openxmlformats.org/officeDocument/2006/relationships/image" Target="../media/image86.jpeg"/><Relationship Id="rId9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95872" y="1143000"/>
            <a:ext cx="5619328" cy="3368000"/>
          </a:xfrm>
          <a:prstGeom prst="rect">
            <a:avLst/>
          </a:prstGeom>
          <a:solidFill>
            <a:srgbClr val="F8F8F8">
              <a:alpha val="36863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b="1" dirty="0" smtClean="0">
                <a:latin typeface="Calibri"/>
              </a:rPr>
              <a:t>RetrofitWorks</a:t>
            </a:r>
            <a:r>
              <a:rPr lang="en-GB" sz="4800" b="1" dirty="0">
                <a:latin typeface="Calibri"/>
              </a:rPr>
              <a:t>: </a:t>
            </a:r>
            <a:endParaRPr lang="en-GB" sz="4800" b="1" dirty="0" smtClean="0">
              <a:latin typeface="Calibri"/>
            </a:endParaRPr>
          </a:p>
          <a:p>
            <a:r>
              <a:rPr lang="en-GB" sz="4000" dirty="0">
                <a:latin typeface="Calibri"/>
              </a:rPr>
              <a:t>Retrofit at scale and the role of Community </a:t>
            </a:r>
            <a:r>
              <a:rPr lang="en-GB" sz="4000" dirty="0" smtClean="0">
                <a:latin typeface="Calibri"/>
              </a:rPr>
              <a:t>Energy</a:t>
            </a:r>
          </a:p>
          <a:p>
            <a:r>
              <a:rPr lang="en-GB" sz="2400" b="1" dirty="0" smtClean="0">
                <a:latin typeface="Calibri"/>
              </a:rPr>
              <a:t>27</a:t>
            </a:r>
            <a:r>
              <a:rPr lang="en-GB" sz="2400" b="1" baseline="30000" dirty="0" smtClean="0">
                <a:latin typeface="Calibri"/>
              </a:rPr>
              <a:t>th</a:t>
            </a:r>
            <a:r>
              <a:rPr lang="en-GB" sz="2400" b="1" dirty="0" smtClean="0">
                <a:latin typeface="Calibri"/>
              </a:rPr>
              <a:t> June 2019</a:t>
            </a:r>
            <a:endParaRPr lang="en-GB" sz="2400" b="1" dirty="0" smtClean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0" y="5140052"/>
            <a:ext cx="2083506" cy="1601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81" y="5833139"/>
            <a:ext cx="1676262" cy="9082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</a:rPr>
              <a:pPr/>
              <a:t>1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82" y="1077776"/>
            <a:ext cx="929857" cy="461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60" y="1544094"/>
            <a:ext cx="727183" cy="5133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01" y="2231899"/>
            <a:ext cx="906942" cy="394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61" y="2888768"/>
            <a:ext cx="906780" cy="387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1" r="5753" b="18862"/>
          <a:stretch/>
        </p:blipFill>
        <p:spPr>
          <a:xfrm>
            <a:off x="7162800" y="597090"/>
            <a:ext cx="1841640" cy="4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351" y="5445224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828328" y="3429000"/>
            <a:ext cx="13825536" cy="3960440"/>
          </a:xfrm>
          <a:prstGeom prst="ellipse">
            <a:avLst/>
          </a:prstGeom>
          <a:solidFill>
            <a:srgbClr val="A5C249">
              <a:alpha val="54902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-1980728" y="1874441"/>
            <a:ext cx="13825536" cy="2202631"/>
          </a:xfrm>
          <a:prstGeom prst="ellipse">
            <a:avLst/>
          </a:prstGeom>
          <a:solidFill>
            <a:schemeClr val="accent6">
              <a:alpha val="3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53682B"/>
                </a:solidFill>
                <a:latin typeface="+mn-lt"/>
                <a:ea typeface="+mn-ea"/>
              </a:rPr>
              <a:t>Member Roles</a:t>
            </a:r>
            <a:endParaRPr lang="en-GB" b="1" dirty="0">
              <a:solidFill>
                <a:srgbClr val="53682B"/>
              </a:solidFill>
              <a:latin typeface="+mn-lt"/>
              <a:ea typeface="+mn-ea"/>
            </a:endParaRPr>
          </a:p>
        </p:txBody>
      </p:sp>
      <p:sp>
        <p:nvSpPr>
          <p:cNvPr id="77" name="Subtitle 2"/>
          <p:cNvSpPr txBox="1">
            <a:spLocks/>
          </p:cNvSpPr>
          <p:nvPr/>
        </p:nvSpPr>
        <p:spPr>
          <a:xfrm>
            <a:off x="4238738" y="1844824"/>
            <a:ext cx="4726682" cy="4104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CC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Service Navigator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Watcher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Approver</a:t>
            </a:r>
            <a:endParaRPr lang="en-GB" sz="2800" i="1" dirty="0">
              <a:solidFill>
                <a:prstClr val="black"/>
              </a:solidFill>
              <a:latin typeface="Calibri"/>
            </a:endParaRPr>
          </a:p>
          <a:p>
            <a:endParaRPr lang="en-GB" sz="18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Retrofit Coordinator</a:t>
            </a:r>
          </a:p>
          <a:p>
            <a:endParaRPr lang="en-GB" sz="1400" dirty="0" smtClean="0">
              <a:solidFill>
                <a:prstClr val="black"/>
              </a:solidFill>
              <a:latin typeface="Calibri"/>
            </a:endParaRPr>
          </a:p>
          <a:p>
            <a:endParaRPr lang="en-GB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Energy Assessor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Installer / other delivery aspect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6" y="2228671"/>
            <a:ext cx="3270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</a:rPr>
              <a:t>Advocates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Feed in leads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Retrofit Scheme Host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706" y="3910404"/>
            <a:ext cx="3198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</a:defRPr>
            </a:lvl1pPr>
          </a:lstStyle>
          <a:p>
            <a:r>
              <a:rPr lang="en-GB" sz="2400" b="1" dirty="0" smtClean="0"/>
              <a:t>Practitioners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Seeking work through the cooperative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Seeking support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Can bring customers for work they cannot deliver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1412776"/>
            <a:ext cx="475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</a:defRPr>
            </a:lvl1pPr>
          </a:lstStyle>
          <a:p>
            <a:r>
              <a:rPr lang="en-GB" sz="2400" b="1" dirty="0" smtClean="0"/>
              <a:t>Functions in the Customer Journey </a:t>
            </a:r>
            <a:endParaRPr lang="en-GB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77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90" y="476672"/>
            <a:ext cx="8229600" cy="490066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53682B"/>
                </a:solidFill>
                <a:latin typeface="+mn-lt"/>
                <a:ea typeface="+mn-ea"/>
              </a:rPr>
              <a:t>The Retrofit Coordinator</a:t>
            </a:r>
            <a:endParaRPr lang="en-GB" b="1" dirty="0">
              <a:solidFill>
                <a:srgbClr val="53682B"/>
              </a:solidFill>
              <a:latin typeface="+mn-lt"/>
              <a:ea typeface="+mn-ea"/>
            </a:endParaRPr>
          </a:p>
        </p:txBody>
      </p:sp>
      <p:sp>
        <p:nvSpPr>
          <p:cNvPr id="3" name="AutoShape 7" descr="Image result for poor family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5179317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975" y="1484784"/>
            <a:ext cx="822446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The custodian of the truth</a:t>
            </a:r>
          </a:p>
          <a:p>
            <a:endParaRPr lang="en-GB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Energy competent</a:t>
            </a:r>
          </a:p>
          <a:p>
            <a:r>
              <a:rPr lang="en-GB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Design expertise </a:t>
            </a:r>
          </a:p>
          <a:p>
            <a:r>
              <a:rPr lang="en-GB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Commercially savvy</a:t>
            </a:r>
          </a:p>
          <a:p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r="5973"/>
          <a:stretch/>
        </p:blipFill>
        <p:spPr>
          <a:xfrm>
            <a:off x="827584" y="3392907"/>
            <a:ext cx="5868144" cy="32764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04" y="1530275"/>
            <a:ext cx="2376027" cy="434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435656">
            <a:off x="3162793" y="2366973"/>
            <a:ext cx="2733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PAS 2035</a:t>
            </a:r>
            <a:endParaRPr lang="en-GB" sz="4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6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j-lt"/>
              </a:rPr>
              <a:t>Customer journey</a:t>
            </a:r>
            <a:r>
              <a:rPr lang="en-GB" sz="2800" dirty="0" smtClean="0">
                <a:latin typeface="+mj-lt"/>
              </a:rPr>
              <a:t>: </a:t>
            </a:r>
            <a:endParaRPr lang="en-GB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698" y="1270662"/>
            <a:ext cx="9361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white"/>
                </a:solidFill>
              </a:rPr>
              <a:t>Generate a lead</a:t>
            </a:r>
            <a:endParaRPr lang="en-GB" sz="1200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7504" y="5456257"/>
            <a:ext cx="229968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979712" y="1052736"/>
            <a:ext cx="1388430" cy="5733256"/>
          </a:xfrm>
          <a:prstGeom prst="roundRect">
            <a:avLst>
              <a:gd name="adj" fmla="val 9221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1720" y="1132163"/>
            <a:ext cx="1192684" cy="2923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Council</a:t>
            </a:r>
            <a:endParaRPr lang="en-GB" sz="13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2019" y="548680"/>
            <a:ext cx="112067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F6FC6">
                    <a:lumMod val="50000"/>
                  </a:srgbClr>
                </a:solidFill>
              </a:rPr>
              <a:t>Retrofit Coordinator</a:t>
            </a:r>
            <a:endParaRPr lang="en-GB" sz="12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368142" y="1052736"/>
            <a:ext cx="1388430" cy="5733256"/>
          </a:xfrm>
          <a:prstGeom prst="roundRect">
            <a:avLst>
              <a:gd name="adj" fmla="val 9221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756572" y="1052736"/>
            <a:ext cx="1388430" cy="5733256"/>
          </a:xfrm>
          <a:prstGeom prst="roundRect">
            <a:avLst>
              <a:gd name="adj" fmla="val 9221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45002" y="1052736"/>
            <a:ext cx="1388430" cy="5733256"/>
          </a:xfrm>
          <a:prstGeom prst="roundRect">
            <a:avLst>
              <a:gd name="adj" fmla="val 9221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33432" y="1052736"/>
            <a:ext cx="1388430" cy="5733256"/>
          </a:xfrm>
          <a:prstGeom prst="roundRect">
            <a:avLst>
              <a:gd name="adj" fmla="val 9221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66015" y="1132163"/>
            <a:ext cx="119268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RetrofitWorks</a:t>
            </a:r>
            <a:endParaRPr lang="en-GB" sz="13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54445" y="1116049"/>
            <a:ext cx="1192684" cy="4924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Practitioner Members</a:t>
            </a:r>
            <a:endParaRPr lang="en-GB" sz="13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07950" y="1116049"/>
            <a:ext cx="1192684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r>
              <a:rPr lang="en-GB" sz="1300" b="1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rd</a:t>
            </a:r>
            <a:r>
              <a:rPr lang="en-GB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Party Adviser?</a:t>
            </a:r>
          </a:p>
          <a:p>
            <a:pPr algn="ctr"/>
            <a:endParaRPr lang="en-GB" sz="13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r>
              <a:rPr lang="en-GB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ECO Provider</a:t>
            </a:r>
            <a:endParaRPr lang="en-GB" sz="13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31305" y="1135777"/>
            <a:ext cx="1192684" cy="2923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Council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1720" y="692696"/>
            <a:ext cx="11926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F6FC6">
                    <a:lumMod val="50000"/>
                  </a:srgbClr>
                </a:solidFill>
              </a:rPr>
              <a:t>Advocate</a:t>
            </a:r>
            <a:endParaRPr lang="en-GB" sz="12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26693" y="733268"/>
            <a:ext cx="11926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F6FC6">
                    <a:lumMod val="50000"/>
                  </a:srgbClr>
                </a:solidFill>
              </a:rPr>
              <a:t>Deliverer</a:t>
            </a:r>
            <a:endParaRPr lang="en-GB" sz="12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39574" y="733346"/>
            <a:ext cx="11926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F6FC6">
                    <a:lumMod val="50000"/>
                  </a:srgbClr>
                </a:solidFill>
              </a:rPr>
              <a:t>Approver</a:t>
            </a:r>
            <a:endParaRPr lang="en-GB" sz="12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31305" y="758958"/>
            <a:ext cx="11926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F6FC6">
                    <a:lumMod val="50000"/>
                  </a:srgbClr>
                </a:solidFill>
              </a:rPr>
              <a:t>Watcher</a:t>
            </a:r>
            <a:endParaRPr lang="en-GB" sz="12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5522749"/>
            <a:ext cx="1348090" cy="10746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7" y="1437163"/>
            <a:ext cx="1224135" cy="2462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Generate a lead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1732746"/>
            <a:ext cx="1224136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Assign Retrofit Coordinator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2204864"/>
            <a:ext cx="1224136" cy="246221"/>
          </a:xfrm>
          <a:prstGeom prst="rect">
            <a:avLst/>
          </a:prstGeom>
          <a:pattFill prst="pct80">
            <a:fgClr>
              <a:schemeClr val="bg2">
                <a:lumMod val="25000"/>
              </a:schemeClr>
            </a:fgClr>
            <a:bgClr>
              <a:schemeClr val="bg2">
                <a:lumMod val="5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Energy Assessment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2492896"/>
            <a:ext cx="1224135" cy="2462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Pricing Survey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7" y="2780928"/>
            <a:ext cx="1224135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F6FC6">
                    <a:lumMod val="50000"/>
                  </a:srgbClr>
                </a:solidFill>
              </a:rPr>
              <a:t>E</a:t>
            </a:r>
            <a:r>
              <a:rPr lang="en-GB" sz="1000" dirty="0" smtClean="0">
                <a:solidFill>
                  <a:srgbClr val="0F6FC6">
                    <a:lumMod val="50000"/>
                  </a:srgbClr>
                </a:solidFill>
              </a:rPr>
              <a:t>stimated prices, range of Member companies</a:t>
            </a:r>
            <a:endParaRPr lang="en-GB" sz="10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7" y="3429000"/>
            <a:ext cx="1224135" cy="55399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Select Member companies to tender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7" y="4037002"/>
            <a:ext cx="122413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Member visit site, final quote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7" y="4941168"/>
            <a:ext cx="122413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sz="1000" dirty="0">
                <a:solidFill>
                  <a:srgbClr val="0F6FC6">
                    <a:lumMod val="50000"/>
                  </a:srgbClr>
                </a:solidFill>
              </a:rPr>
              <a:t>Select delivery team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7" y="5528265"/>
            <a:ext cx="122413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sz="1000" dirty="0">
                <a:solidFill>
                  <a:srgbClr val="0F6FC6">
                    <a:lumMod val="50000"/>
                  </a:srgbClr>
                </a:solidFill>
              </a:rPr>
              <a:t>Input </a:t>
            </a:r>
            <a:r>
              <a:rPr lang="en-GB" sz="1000" dirty="0" smtClean="0">
                <a:solidFill>
                  <a:srgbClr val="0F6FC6">
                    <a:lumMod val="50000"/>
                  </a:srgbClr>
                </a:solidFill>
              </a:rPr>
              <a:t>work programme</a:t>
            </a:r>
            <a:endParaRPr lang="en-GB" sz="10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7" y="5981218"/>
            <a:ext cx="1224136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Records uploaded as required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7" y="6400447"/>
            <a:ext cx="1224134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sz="1000" dirty="0" smtClean="0">
                <a:solidFill>
                  <a:srgbClr val="0F6FC6">
                    <a:lumMod val="50000"/>
                  </a:srgbClr>
                </a:solidFill>
              </a:rPr>
              <a:t>Approve</a:t>
            </a:r>
            <a:endParaRPr lang="en-GB" sz="10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7" y="4509120"/>
            <a:ext cx="1224135" cy="2462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Retrofit review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01978" y="6400446"/>
            <a:ext cx="1224134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sz="1000" dirty="0" smtClean="0">
                <a:solidFill>
                  <a:srgbClr val="0F6FC6">
                    <a:lumMod val="50000"/>
                  </a:srgbClr>
                </a:solidFill>
              </a:rPr>
              <a:t>Audit</a:t>
            </a:r>
            <a:endParaRPr lang="en-GB" sz="10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5994" y="1437163"/>
            <a:ext cx="1224135" cy="2462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Generate a lead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34563" y="1732746"/>
            <a:ext cx="1224136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Assign Retrofit Coordinator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34563" y="2204864"/>
            <a:ext cx="1224136" cy="246221"/>
          </a:xfrm>
          <a:prstGeom prst="rect">
            <a:avLst/>
          </a:prstGeom>
          <a:pattFill prst="pct80">
            <a:fgClr>
              <a:schemeClr val="bg2">
                <a:lumMod val="25000"/>
              </a:schemeClr>
            </a:fgClr>
            <a:bgClr>
              <a:schemeClr val="bg2">
                <a:lumMod val="5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Energy Assessment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34563" y="2492896"/>
            <a:ext cx="1224135" cy="2462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Pricing Survey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34563" y="2780928"/>
            <a:ext cx="1224135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F6FC6">
                    <a:lumMod val="50000"/>
                  </a:srgbClr>
                </a:solidFill>
              </a:rPr>
              <a:t>E</a:t>
            </a:r>
            <a:r>
              <a:rPr lang="en-GB" sz="1000" dirty="0" smtClean="0">
                <a:solidFill>
                  <a:srgbClr val="0F6FC6">
                    <a:lumMod val="50000"/>
                  </a:srgbClr>
                </a:solidFill>
              </a:rPr>
              <a:t>stimated prices, range of Member companies</a:t>
            </a:r>
            <a:endParaRPr lang="en-GB" sz="10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50289" y="3429000"/>
            <a:ext cx="1224135" cy="55399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Select Member companies to tender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54445" y="4037002"/>
            <a:ext cx="122413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Member visit site, final quote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34562" y="4509120"/>
            <a:ext cx="1224135" cy="2462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Retrofit review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39894" y="4509120"/>
            <a:ext cx="1224135" cy="24622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Retrofit review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38755" y="4941168"/>
            <a:ext cx="122413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sz="1000" dirty="0">
                <a:solidFill>
                  <a:srgbClr val="0F6FC6">
                    <a:lumMod val="50000"/>
                  </a:srgbClr>
                </a:solidFill>
              </a:rPr>
              <a:t>Select delivery team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38719" y="5528265"/>
            <a:ext cx="122413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sz="1000" dirty="0">
                <a:solidFill>
                  <a:srgbClr val="0F6FC6">
                    <a:lumMod val="50000"/>
                  </a:srgbClr>
                </a:solidFill>
              </a:rPr>
              <a:t>Input </a:t>
            </a:r>
            <a:r>
              <a:rPr lang="en-GB" sz="1000" dirty="0" smtClean="0">
                <a:solidFill>
                  <a:srgbClr val="0F6FC6">
                    <a:lumMod val="50000"/>
                  </a:srgbClr>
                </a:solidFill>
              </a:rPr>
              <a:t>work programme</a:t>
            </a:r>
            <a:endParaRPr lang="en-GB" sz="10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38719" y="5981218"/>
            <a:ext cx="1224136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Records uploaded as required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28186" y="6387394"/>
            <a:ext cx="1224134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sz="1000" dirty="0" smtClean="0">
                <a:solidFill>
                  <a:srgbClr val="0F6FC6">
                    <a:lumMod val="50000"/>
                  </a:srgbClr>
                </a:solidFill>
              </a:rPr>
              <a:t>Approve</a:t>
            </a:r>
            <a:endParaRPr lang="en-GB" sz="1000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60032" y="2204864"/>
            <a:ext cx="1224136" cy="246221"/>
          </a:xfrm>
          <a:prstGeom prst="rect">
            <a:avLst/>
          </a:prstGeom>
          <a:pattFill prst="pct80">
            <a:fgClr>
              <a:schemeClr val="bg2">
                <a:lumMod val="25000"/>
              </a:schemeClr>
            </a:fgClr>
            <a:bgClr>
              <a:schemeClr val="bg2">
                <a:lumMod val="50000"/>
              </a:schemeClr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white"/>
                </a:solidFill>
              </a:rPr>
              <a:t>Energy Assessment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16216" y="2327974"/>
            <a:ext cx="2232248" cy="2037130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GB" sz="1400" dirty="0" smtClean="0">
                <a:solidFill>
                  <a:srgbClr val="0F6FC6">
                    <a:lumMod val="50000"/>
                  </a:srgbClr>
                </a:solidFill>
              </a:rPr>
              <a:t>Variants are many, </a:t>
            </a:r>
            <a:r>
              <a:rPr lang="en-GB" sz="1400" dirty="0" err="1" smtClean="0">
                <a:solidFill>
                  <a:srgbClr val="0F6FC6">
                    <a:lumMod val="50000"/>
                  </a:srgbClr>
                </a:solidFill>
              </a:rPr>
              <a:t>inc.</a:t>
            </a:r>
            <a:r>
              <a:rPr lang="en-GB" sz="1400" dirty="0" smtClean="0">
                <a:solidFill>
                  <a:srgbClr val="0F6FC6">
                    <a:lumMod val="50000"/>
                  </a:srgbClr>
                </a:solidFill>
              </a:rPr>
              <a:t>: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F6FC6">
                    <a:lumMod val="50000"/>
                  </a:srgbClr>
                </a:solidFill>
              </a:rPr>
              <a:t>The Advocate taking on some of the management and technical roles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F6FC6">
                    <a:lumMod val="50000"/>
                  </a:srgbClr>
                </a:solidFill>
              </a:rPr>
              <a:t>Other community orgs acting in this capacity</a:t>
            </a:r>
          </a:p>
          <a:p>
            <a:pPr marL="182563" indent="-182563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F6FC6">
                    <a:lumMod val="50000"/>
                  </a:srgbClr>
                </a:solidFill>
              </a:rPr>
              <a:t>Practitioner members bring existing customers</a:t>
            </a:r>
            <a:endParaRPr lang="en-GB" sz="1400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2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50" grpId="0" animBg="1"/>
      <p:bldP spid="35" grpId="0" animBg="1"/>
      <p:bldP spid="37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229600" cy="10801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j-lt"/>
              </a:rPr>
              <a:t>Customer journey: </a:t>
            </a:r>
            <a:br>
              <a:rPr lang="en-GB" sz="2800" b="1" dirty="0" smtClean="0">
                <a:latin typeface="+mj-lt"/>
              </a:rPr>
            </a:br>
            <a:r>
              <a:rPr lang="en-GB" sz="2000" dirty="0">
                <a:latin typeface="+mj-lt"/>
              </a:rPr>
              <a:t>th</a:t>
            </a:r>
            <a:r>
              <a:rPr lang="en-GB" sz="2000" dirty="0" smtClean="0">
                <a:latin typeface="+mj-lt"/>
              </a:rPr>
              <a:t>e energy bit</a:t>
            </a:r>
            <a:endParaRPr lang="en-GB" sz="2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698" y="1270662"/>
            <a:ext cx="9361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white"/>
                </a:solidFill>
              </a:rPr>
              <a:t>Generate a lead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179317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9533" r="10238" b="14709"/>
          <a:stretch/>
        </p:blipFill>
        <p:spPr bwMode="auto">
          <a:xfrm>
            <a:off x="179512" y="1154030"/>
            <a:ext cx="8888834" cy="55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01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 r="1228" b="11590"/>
          <a:stretch/>
        </p:blipFill>
        <p:spPr bwMode="auto">
          <a:xfrm>
            <a:off x="4680" y="44624"/>
            <a:ext cx="9103824" cy="40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293096"/>
            <a:ext cx="208823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prstClr val="black"/>
                </a:solidFill>
              </a:rPr>
              <a:t>Smart phone app: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60" y="3048000"/>
            <a:ext cx="2808312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88" y="3048000"/>
            <a:ext cx="2808312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8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52320" y="6068318"/>
            <a:ext cx="1234480" cy="365125"/>
          </a:xfrm>
        </p:spPr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15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351" y="5157192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457265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Eligibility: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black"/>
                </a:solidFill>
              </a:rPr>
              <a:t>Affordable </a:t>
            </a:r>
            <a:r>
              <a:rPr lang="en-GB" sz="2000" dirty="0">
                <a:solidFill>
                  <a:prstClr val="black"/>
                </a:solidFill>
              </a:rPr>
              <a:t>Warmth criteria under ECO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prstClr val="black"/>
                </a:solidFill>
              </a:rPr>
              <a:t>o</a:t>
            </a:r>
            <a:r>
              <a:rPr lang="en-GB" sz="2000" dirty="0" smtClean="0">
                <a:solidFill>
                  <a:prstClr val="black"/>
                </a:solidFill>
              </a:rPr>
              <a:t>r </a:t>
            </a:r>
            <a:r>
              <a:rPr lang="en-GB" sz="2000" dirty="0">
                <a:solidFill>
                  <a:prstClr val="black"/>
                </a:solidFill>
              </a:rPr>
              <a:t>Flexible Eligibility for </a:t>
            </a:r>
            <a:r>
              <a:rPr lang="en-GB" sz="2000" dirty="0" smtClean="0">
                <a:solidFill>
                  <a:prstClr val="black"/>
                </a:solidFill>
              </a:rPr>
              <a:t>ECO (borough specific)</a:t>
            </a:r>
            <a:endParaRPr lang="en-GB" sz="2000" dirty="0">
              <a:solidFill>
                <a:prstClr val="black"/>
              </a:solidFill>
            </a:endParaRPr>
          </a:p>
          <a:p>
            <a:r>
              <a:rPr lang="en-GB" sz="2800" dirty="0" smtClean="0">
                <a:solidFill>
                  <a:prstClr val="black"/>
                </a:solidFill>
              </a:rPr>
              <a:t>For eligible households in London boroughs: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black"/>
                </a:solidFill>
              </a:rPr>
              <a:t>GLA has £4,000 per property available for </a:t>
            </a:r>
            <a:r>
              <a:rPr lang="en-GB" sz="2000" dirty="0" smtClean="0">
                <a:solidFill>
                  <a:prstClr val="black"/>
                </a:solidFill>
              </a:rPr>
              <a:t>circa </a:t>
            </a:r>
            <a:r>
              <a:rPr lang="en-GB" sz="2000" b="1" dirty="0" smtClean="0">
                <a:solidFill>
                  <a:prstClr val="black"/>
                </a:solidFill>
              </a:rPr>
              <a:t>1250 </a:t>
            </a:r>
            <a:r>
              <a:rPr lang="en-GB" sz="2000" b="1" dirty="0" smtClean="0">
                <a:solidFill>
                  <a:prstClr val="black"/>
                </a:solidFill>
              </a:rPr>
              <a:t>homes</a:t>
            </a:r>
            <a:r>
              <a:rPr lang="en-GB" sz="2000" dirty="0" smtClean="0">
                <a:solidFill>
                  <a:prstClr val="black"/>
                </a:solidFill>
              </a:rPr>
              <a:t>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black"/>
                </a:solidFill>
              </a:rPr>
              <a:t>Energy related measures – judgement based on analysis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000" b="1" dirty="0" smtClean="0">
                <a:solidFill>
                  <a:prstClr val="black"/>
                </a:solidFill>
              </a:rPr>
              <a:t>Damp and indoor air quality issues can be funded in advance of energy works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black"/>
                </a:solidFill>
              </a:rPr>
              <a:t>We apply ECO funding first if applicable, reducing GLA input  (currently running at 50%)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prstClr val="black"/>
                </a:solidFill>
              </a:rPr>
              <a:t>Some other boroughs have other funds e.g. Merton </a:t>
            </a:r>
            <a:r>
              <a:rPr lang="en-GB" sz="2000" dirty="0" err="1" smtClean="0">
                <a:solidFill>
                  <a:prstClr val="black"/>
                </a:solidFill>
              </a:rPr>
              <a:t>C.O.F</a:t>
            </a:r>
            <a:r>
              <a:rPr lang="en-GB" sz="2000" dirty="0" smtClean="0">
                <a:solidFill>
                  <a:prstClr val="black"/>
                </a:solidFill>
              </a:rPr>
              <a:t>.</a:t>
            </a:r>
          </a:p>
          <a:p>
            <a:endParaRPr lang="en-GB" sz="2000" b="1" dirty="0" smtClean="0">
              <a:solidFill>
                <a:prstClr val="black"/>
              </a:solidFill>
            </a:endParaRPr>
          </a:p>
          <a:p>
            <a:r>
              <a:rPr lang="en-GB" sz="2800" b="1" dirty="0" smtClean="0">
                <a:solidFill>
                  <a:prstClr val="black"/>
                </a:solidFill>
              </a:rPr>
              <a:t>&gt;50% </a:t>
            </a:r>
            <a:r>
              <a:rPr lang="en-GB" sz="2800" b="1" dirty="0">
                <a:solidFill>
                  <a:prstClr val="black"/>
                </a:solidFill>
              </a:rPr>
              <a:t>vulnerable customers</a:t>
            </a:r>
          </a:p>
          <a:p>
            <a:r>
              <a:rPr lang="en-GB" sz="2800" b="1" dirty="0" smtClean="0">
                <a:solidFill>
                  <a:prstClr val="black"/>
                </a:solidFill>
              </a:rPr>
              <a:t>&lt;5% </a:t>
            </a:r>
            <a:r>
              <a:rPr lang="en-GB" sz="2800" b="1" dirty="0" smtClean="0">
                <a:solidFill>
                  <a:prstClr val="black"/>
                </a:solidFill>
              </a:rPr>
              <a:t>drop out rate</a:t>
            </a:r>
          </a:p>
          <a:p>
            <a:r>
              <a:rPr lang="en-GB" sz="2800" b="1" dirty="0" smtClean="0">
                <a:solidFill>
                  <a:prstClr val="black"/>
                </a:solidFill>
              </a:rPr>
              <a:t>Lessons transferred to A2P market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62000"/>
            <a:ext cx="6650307" cy="362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42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52320" y="6068318"/>
            <a:ext cx="1234480" cy="365125"/>
          </a:xfrm>
        </p:spPr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16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351" y="5157192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62000"/>
            <a:ext cx="6650307" cy="36274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26" y="1828800"/>
            <a:ext cx="755548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53682B"/>
                </a:solidFill>
                <a:latin typeface="+mn-lt"/>
                <a:ea typeface="+mn-ea"/>
              </a:rPr>
              <a:t>BEIS Supply Chain Pilots </a:t>
            </a:r>
            <a:endParaRPr lang="en-GB" b="1" dirty="0">
              <a:solidFill>
                <a:srgbClr val="53682B"/>
              </a:solidFill>
              <a:latin typeface="+mn-lt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17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4351" y="5157192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42548" y="1752599"/>
            <a:ext cx="7810405" cy="3934613"/>
            <a:chOff x="187941" y="2085187"/>
            <a:chExt cx="5620952" cy="2831642"/>
          </a:xfrm>
        </p:grpSpPr>
        <p:sp>
          <p:nvSpPr>
            <p:cNvPr id="7" name="TextBox 6"/>
            <p:cNvSpPr txBox="1"/>
            <p:nvPr/>
          </p:nvSpPr>
          <p:spPr>
            <a:xfrm>
              <a:off x="187941" y="2085187"/>
              <a:ext cx="5620952" cy="28316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GB" sz="6000" dirty="0">
                <a:solidFill>
                  <a:srgbClr val="53682B"/>
                </a:solidFill>
                <a:latin typeface="Oxygen" panose="02000503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33" r="5093" b="15159"/>
            <a:stretch/>
          </p:blipFill>
          <p:spPr>
            <a:xfrm>
              <a:off x="4283968" y="4485753"/>
              <a:ext cx="1366372" cy="3511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2218739"/>
              <a:ext cx="490181" cy="49018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91"/>
            <a:stretch/>
          </p:blipFill>
          <p:spPr>
            <a:xfrm>
              <a:off x="4644008" y="2218739"/>
              <a:ext cx="460994" cy="4135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4481701"/>
              <a:ext cx="745921" cy="355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53"/>
            <a:stretch/>
          </p:blipFill>
          <p:spPr>
            <a:xfrm>
              <a:off x="3491880" y="4325291"/>
              <a:ext cx="726341" cy="5116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7" y="4313384"/>
              <a:ext cx="1008112" cy="5354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47864" y="2854677"/>
              <a:ext cx="163964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>
                  <a:solidFill>
                    <a:srgbClr val="F7882F"/>
                  </a:solidFill>
                  <a:latin typeface="Quicksand Medium" panose="000006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Transforming</a:t>
              </a:r>
            </a:p>
            <a:p>
              <a:pPr algn="r"/>
              <a:r>
                <a:rPr lang="en-US" sz="1100" b="1" dirty="0" smtClean="0">
                  <a:solidFill>
                    <a:srgbClr val="F7882F"/>
                  </a:solidFill>
                  <a:latin typeface="Quicksand Medium" panose="000006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London’s</a:t>
              </a:r>
            </a:p>
            <a:p>
              <a:pPr algn="r"/>
              <a:r>
                <a:rPr lang="en-US" sz="1100" b="1" dirty="0" smtClean="0">
                  <a:solidFill>
                    <a:srgbClr val="F7882F"/>
                  </a:solidFill>
                  <a:latin typeface="Quicksand Medium" panose="000006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Homes</a:t>
              </a:r>
              <a:r>
                <a:rPr lang="en-US" sz="1100" b="1" dirty="0">
                  <a:solidFill>
                    <a:schemeClr val="accent3">
                      <a:lumMod val="50000"/>
                    </a:schemeClr>
                  </a:solidFill>
                  <a:latin typeface="Quicksand Medium" panose="000006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 </a:t>
              </a:r>
              <a:r>
                <a:rPr lang="en-GB" sz="1100" dirty="0">
                  <a:solidFill>
                    <a:schemeClr val="accent3">
                      <a:lumMod val="50000"/>
                    </a:schemeClr>
                  </a:solidFill>
                  <a:latin typeface="Quicksand Medium" panose="000006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en-GB" sz="1100" dirty="0" smtClean="0">
                <a:solidFill>
                  <a:schemeClr val="accent3">
                    <a:lumMod val="50000"/>
                  </a:schemeClr>
                </a:solidFill>
                <a:latin typeface="Quicksand Medium" panose="000006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4" t="16616" r="5224" b="28371"/>
            <a:stretch/>
          </p:blipFill>
          <p:spPr bwMode="auto">
            <a:xfrm>
              <a:off x="373057" y="2880742"/>
              <a:ext cx="3465129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87316" y="2204864"/>
              <a:ext cx="3636612" cy="43204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GB" sz="3500" b="1" dirty="0" smtClean="0">
                  <a:solidFill>
                    <a:schemeClr val="accent3">
                      <a:lumMod val="50000"/>
                    </a:schemeClr>
                  </a:solidFill>
                  <a:latin typeface="Quicksand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Warmer Sussex</a:t>
              </a:r>
              <a:endParaRPr lang="en-GB" sz="3500" b="1" dirty="0">
                <a:solidFill>
                  <a:schemeClr val="accent3">
                    <a:lumMod val="50000"/>
                  </a:schemeClr>
                </a:solidFill>
                <a:latin typeface="Quicksan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29598"/>
            <a:stretch/>
          </p:blipFill>
          <p:spPr bwMode="auto">
            <a:xfrm>
              <a:off x="373057" y="3415268"/>
              <a:ext cx="1966695" cy="736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Google Shape;100;p13"/>
            <p:cNvPicPr preferRelativeResize="0">
              <a:picLocks noChangeAspect="1"/>
            </p:cNvPicPr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572000" y="3647676"/>
              <a:ext cx="1008112" cy="298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99;p13"/>
            <p:cNvPicPr preferRelativeResize="0">
              <a:picLocks noChangeAspect="1"/>
            </p:cNvPicPr>
            <p:nvPr/>
          </p:nvPicPr>
          <p:blipFill rotWithShape="1">
            <a:blip r:embed="rId11">
              <a:alphaModFix/>
            </a:blip>
            <a:srcRect r="85619" b="7691"/>
            <a:stretch/>
          </p:blipFill>
          <p:spPr>
            <a:xfrm>
              <a:off x="4023606" y="3590037"/>
              <a:ext cx="389230" cy="413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395535" y="2768884"/>
              <a:ext cx="5256583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536" y="3429000"/>
              <a:ext cx="5256583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5536" y="4149080"/>
              <a:ext cx="5256583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2743200" y="3657600"/>
            <a:ext cx="2743200" cy="900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4" b="13072"/>
          <a:stretch/>
        </p:blipFill>
        <p:spPr bwMode="auto">
          <a:xfrm>
            <a:off x="914400" y="3657600"/>
            <a:ext cx="2358566" cy="923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96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4724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Properties:</a:t>
            </a:r>
          </a:p>
          <a:p>
            <a:pPr marL="457200" lvl="1" indent="0">
              <a:buNone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EPCs, Ordnance Survey, census, crowd sources, targeted improvement</a:t>
            </a:r>
          </a:p>
          <a:p>
            <a:pPr lvl="2"/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2"/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2"/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2"/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2"/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18" y="2819400"/>
            <a:ext cx="3527182" cy="2209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3" y="3200400"/>
            <a:ext cx="2868517" cy="25015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1" b="20811"/>
          <a:stretch/>
        </p:blipFill>
        <p:spPr bwMode="auto">
          <a:xfrm>
            <a:off x="1970188" y="3698107"/>
            <a:ext cx="3059012" cy="236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32" y="4648200"/>
            <a:ext cx="3516590" cy="205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4351" y="5157192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6682" y="476672"/>
            <a:ext cx="8255797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1" dirty="0" smtClean="0">
                <a:solidFill>
                  <a:srgbClr val="53682B"/>
                </a:solidFill>
                <a:latin typeface="+mn-lt"/>
                <a:ea typeface="+mn-ea"/>
              </a:rPr>
              <a:t>Data  - the buildings</a:t>
            </a:r>
            <a:endParaRPr lang="en-GB" b="1" dirty="0">
              <a:solidFill>
                <a:srgbClr val="53682B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16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09600" y="476672"/>
            <a:ext cx="828288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1" dirty="0" smtClean="0">
                <a:solidFill>
                  <a:srgbClr val="53682B"/>
                </a:solidFill>
                <a:latin typeface="+mn-lt"/>
                <a:ea typeface="+mn-ea"/>
              </a:rPr>
              <a:t>Data – the occupants</a:t>
            </a:r>
            <a:endParaRPr lang="en-GB" b="1" dirty="0">
              <a:solidFill>
                <a:srgbClr val="53682B"/>
              </a:solidFill>
              <a:latin typeface="+mn-lt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37410" cy="532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0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52320" y="6068318"/>
            <a:ext cx="1234480" cy="365125"/>
          </a:xfrm>
        </p:spPr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2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351" y="5157192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90" y="652934"/>
            <a:ext cx="862889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53682B"/>
                </a:solidFill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key ingredients to retrofit at scale: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524000"/>
            <a:ext cx="8610600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CC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9C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Every home renovated to high performance</a:t>
            </a:r>
          </a:p>
          <a:p>
            <a:pPr lvl="1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Target standard up for debate 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Every person that lives in or works in a home must have access to accurate knowledge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Every lead/opportunity is pounced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</a:t>
            </a:r>
          </a:p>
          <a:p>
            <a:pPr lvl="1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Joined-up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services/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comms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- public/private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Whole House Plan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Exceptional execution (towards the 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WHP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Exceptional service </a:t>
            </a:r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Meaningful national campaigns to raise profile of retrofit</a:t>
            </a:r>
          </a:p>
          <a:p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/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2"/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78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6" y="2819400"/>
            <a:ext cx="339369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4351" y="5157192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3590" y="476672"/>
            <a:ext cx="862889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1" dirty="0">
                <a:solidFill>
                  <a:srgbClr val="53682B"/>
                </a:solidFill>
                <a:latin typeface="+mn-lt"/>
                <a:ea typeface="+mn-ea"/>
              </a:rPr>
              <a:t>Householder Digital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C9FAC7-1CC5-4A34-9A9E-839C8F9C00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0" t="9862" r="52500" b="27449"/>
          <a:stretch/>
        </p:blipFill>
        <p:spPr>
          <a:xfrm>
            <a:off x="4694830" y="2362200"/>
            <a:ext cx="4094280" cy="4513433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4095B5B7-6626-4715-94D9-AF05F9246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27595"/>
          <a:stretch/>
        </p:blipFill>
        <p:spPr bwMode="auto">
          <a:xfrm>
            <a:off x="4913170" y="3000746"/>
            <a:ext cx="3657600" cy="3931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990600" y="1219200"/>
            <a:ext cx="7162800" cy="4267200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4000" dirty="0" smtClean="0">
                <a:latin typeface="Calibri"/>
              </a:rPr>
              <a:t>www.retrofitworks.co.uk</a:t>
            </a:r>
          </a:p>
          <a:p>
            <a:pPr>
              <a:lnSpc>
                <a:spcPct val="150000"/>
              </a:lnSpc>
            </a:pPr>
            <a:r>
              <a:rPr lang="en-GB" sz="4000" dirty="0" smtClean="0">
                <a:latin typeface="Calibri"/>
              </a:rPr>
              <a:t>info@retrofitworks.co.uk</a:t>
            </a:r>
          </a:p>
          <a:p>
            <a:pPr>
              <a:lnSpc>
                <a:spcPct val="150000"/>
              </a:lnSpc>
            </a:pPr>
            <a:r>
              <a:rPr lang="en-GB" sz="4000" dirty="0" smtClean="0">
                <a:latin typeface="Calibri"/>
              </a:rPr>
              <a:t>       @</a:t>
            </a:r>
            <a:r>
              <a:rPr lang="en-GB" sz="4000" dirty="0" err="1" smtClean="0">
                <a:latin typeface="Calibri"/>
              </a:rPr>
              <a:t>retrofitworks</a:t>
            </a:r>
            <a:endParaRPr lang="en-GB" sz="4000" dirty="0" smtClean="0"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en-GB" sz="4000" dirty="0" smtClean="0">
                <a:latin typeface="Calibri"/>
              </a:rPr>
              <a:t>0330 123 1334</a:t>
            </a:r>
            <a:endParaRPr lang="en-GB" sz="4000" dirty="0"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64" y="3580091"/>
            <a:ext cx="627149" cy="612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2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90" y="576734"/>
            <a:ext cx="8880410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53682B"/>
                </a:solidFill>
                <a:latin typeface="+mn-lt"/>
                <a:ea typeface="+mn-ea"/>
              </a:rPr>
              <a:t>Challenges in the retrofit of a single home</a:t>
            </a:r>
          </a:p>
        </p:txBody>
      </p:sp>
      <p:sp>
        <p:nvSpPr>
          <p:cNvPr id="3" name="AutoShape 7" descr="Image result for poor family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5179317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533059"/>
            <a:ext cx="6624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Retrofit </a:t>
            </a:r>
            <a:r>
              <a:rPr lang="en-GB" sz="2400" dirty="0">
                <a:solidFill>
                  <a:prstClr val="black"/>
                </a:solidFill>
              </a:rPr>
              <a:t>strategy (whole house)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Detailed </a:t>
            </a:r>
            <a:r>
              <a:rPr lang="en-GB" sz="2400" dirty="0">
                <a:solidFill>
                  <a:prstClr val="black"/>
                </a:solidFill>
              </a:rPr>
              <a:t>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Budget </a:t>
            </a:r>
            <a:endParaRPr lang="en-GB" sz="24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Simple </a:t>
            </a:r>
            <a:r>
              <a:rPr lang="en-GB" sz="2400" dirty="0">
                <a:solidFill>
                  <a:prstClr val="black"/>
                </a:solidFill>
              </a:rPr>
              <a:t>economic payback?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Need </a:t>
            </a:r>
            <a:r>
              <a:rPr lang="en-GB" sz="2400" dirty="0">
                <a:solidFill>
                  <a:prstClr val="black"/>
                </a:solidFill>
              </a:rPr>
              <a:t>to reduce this payback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(</a:t>
            </a:r>
            <a:r>
              <a:rPr lang="en-GB" sz="2400" dirty="0">
                <a:solidFill>
                  <a:prstClr val="black"/>
                </a:solidFill>
              </a:rPr>
              <a:t>Finance?)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Procurement </a:t>
            </a:r>
            <a:r>
              <a:rPr lang="en-GB" sz="2400" dirty="0">
                <a:solidFill>
                  <a:prstClr val="black"/>
                </a:solidFill>
              </a:rPr>
              <a:t>/ value for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Translating design for the contractor</a:t>
            </a: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Communication </a:t>
            </a:r>
            <a:r>
              <a:rPr lang="en-GB" sz="2400" dirty="0">
                <a:solidFill>
                  <a:prstClr val="black"/>
                </a:solidFill>
              </a:rPr>
              <a:t>between all parties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Cost </a:t>
            </a:r>
            <a:r>
              <a:rPr lang="en-GB" sz="2400" dirty="0">
                <a:solidFill>
                  <a:prstClr val="black"/>
                </a:solidFill>
              </a:rPr>
              <a:t>control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Quality </a:t>
            </a:r>
            <a:r>
              <a:rPr lang="en-GB" sz="2400" dirty="0">
                <a:solidFill>
                  <a:prstClr val="black"/>
                </a:solidFill>
              </a:rPr>
              <a:t>Assurance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Warranties </a:t>
            </a:r>
            <a:r>
              <a:rPr lang="en-GB" sz="2400" dirty="0">
                <a:solidFill>
                  <a:prstClr val="black"/>
                </a:solidFill>
              </a:rPr>
              <a:t>and Guarantees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Operation </a:t>
            </a:r>
            <a:r>
              <a:rPr lang="en-GB" sz="2400" dirty="0">
                <a:solidFill>
                  <a:prstClr val="black"/>
                </a:solidFill>
              </a:rPr>
              <a:t>and Maintenance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(</a:t>
            </a:r>
            <a:r>
              <a:rPr lang="en-GB" sz="2400" dirty="0">
                <a:solidFill>
                  <a:prstClr val="black"/>
                </a:solidFill>
              </a:rPr>
              <a:t>Performance feedback)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88624" y="3717032"/>
            <a:ext cx="2370346" cy="830997"/>
          </a:xfrm>
          <a:prstGeom prst="rect">
            <a:avLst/>
          </a:prstGeom>
          <a:solidFill>
            <a:srgbClr val="A5C249">
              <a:alpha val="16078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F6FC6">
                    <a:lumMod val="75000"/>
                  </a:srgbClr>
                </a:solidFill>
              </a:rPr>
              <a:t>No retrofit expert on the team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88624" y="4862984"/>
            <a:ext cx="2370346" cy="830997"/>
          </a:xfrm>
          <a:prstGeom prst="rect">
            <a:avLst/>
          </a:prstGeom>
          <a:solidFill>
            <a:srgbClr val="A5C249">
              <a:alpha val="16078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0F6FC6">
                    <a:lumMod val="75000"/>
                  </a:srgbClr>
                </a:solidFill>
              </a:rPr>
              <a:t>All</a:t>
            </a:r>
            <a:r>
              <a:rPr lang="en-GB" sz="2400" dirty="0" smtClean="0">
                <a:solidFill>
                  <a:srgbClr val="0F6FC6">
                    <a:lumMod val="75000"/>
                  </a:srgbClr>
                </a:solidFill>
              </a:rPr>
              <a:t> jobs should be reviewed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508104" y="1700808"/>
            <a:ext cx="1008112" cy="4968552"/>
          </a:xfrm>
          <a:prstGeom prst="rightBrace">
            <a:avLst>
              <a:gd name="adj1" fmla="val 3988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3494618"/>
            <a:ext cx="1728192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offer</a:t>
            </a:r>
            <a:endParaRPr lang="en-GB" sz="44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554908" y="5732463"/>
            <a:ext cx="1800225" cy="325437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GB" sz="1500" b="1" dirty="0">
                <a:solidFill>
                  <a:srgbClr val="000000"/>
                </a:solidFill>
                <a:latin typeface="Arial"/>
              </a:rPr>
              <a:t>Work Quality</a:t>
            </a:r>
          </a:p>
        </p:txBody>
      </p:sp>
      <p:sp>
        <p:nvSpPr>
          <p:cNvPr id="16" name="Circular Arrow 15"/>
          <p:cNvSpPr/>
          <p:nvPr/>
        </p:nvSpPr>
        <p:spPr>
          <a:xfrm>
            <a:off x="3421683" y="1952625"/>
            <a:ext cx="3571875" cy="32131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66867"/>
              <a:gd name="adj5" fmla="val 125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43608" y="3444875"/>
            <a:ext cx="2160588" cy="641350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strike="noStrike" cap="none" spc="0" normalizeH="0" baseline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BBE0E3">
                    <a:lumMod val="25000"/>
                  </a:srgbClr>
                </a:solidFill>
              </a:rPr>
              <a:t>Training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04208" y="2024063"/>
            <a:ext cx="2373313" cy="576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BBE0E3">
                    <a:lumMod val="25000"/>
                  </a:srgbClr>
                </a:solidFill>
                <a:latin typeface="Arial"/>
              </a:rPr>
              <a:t>Planning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12158" y="4902200"/>
            <a:ext cx="2085975" cy="785813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strike="noStrike" cap="none" spc="0" normalizeH="0" baseline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BBE0E3">
                    <a:lumMod val="25000"/>
                  </a:srgbClr>
                </a:solidFill>
              </a:rPr>
              <a:t>Measuring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507658" y="3392488"/>
            <a:ext cx="2259013" cy="757237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strike="noStrike" cap="none" spc="0" normalizeH="0" baseline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BBE0E3">
                    <a:lumMod val="25000"/>
                  </a:srgbClr>
                </a:solidFill>
              </a:rPr>
              <a:t>Doing</a:t>
            </a:r>
          </a:p>
        </p:txBody>
      </p:sp>
      <p:sp>
        <p:nvSpPr>
          <p:cNvPr id="21" name="Circular Arrow 20"/>
          <p:cNvSpPr/>
          <p:nvPr/>
        </p:nvSpPr>
        <p:spPr>
          <a:xfrm rot="5400000">
            <a:off x="3687590" y="2191544"/>
            <a:ext cx="3067050" cy="3741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66867"/>
              <a:gd name="adj5" fmla="val 125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rot="16200000">
            <a:off x="2174702" y="1615281"/>
            <a:ext cx="3067050" cy="37417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66867"/>
              <a:gd name="adj5" fmla="val 125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Circular Arrow 22"/>
          <p:cNvSpPr/>
          <p:nvPr/>
        </p:nvSpPr>
        <p:spPr>
          <a:xfrm rot="10800000">
            <a:off x="1837358" y="2457450"/>
            <a:ext cx="3571875" cy="32131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66867"/>
              <a:gd name="adj5" fmla="val 125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 rot="16200000">
            <a:off x="3429621" y="2417763"/>
            <a:ext cx="2052637" cy="2852737"/>
          </a:xfrm>
          <a:prstGeom prst="circularArrow">
            <a:avLst>
              <a:gd name="adj1" fmla="val 7856"/>
              <a:gd name="adj2" fmla="val 1142319"/>
              <a:gd name="adj3" fmla="val 20332695"/>
              <a:gd name="adj4" fmla="val 616779"/>
              <a:gd name="adj5" fmla="val 1063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229596" y="3284538"/>
            <a:ext cx="1403350" cy="9366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strike="noStrike" cap="none" spc="0" normalizeH="0" baseline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200" dirty="0">
                <a:solidFill>
                  <a:srgbClr val="BBE0E3">
                    <a:lumMod val="25000"/>
                  </a:srgbClr>
                </a:solidFill>
              </a:rPr>
              <a:t>Process Management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470771" y="6165850"/>
            <a:ext cx="2100262" cy="3238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</a:rPr>
              <a:t>House Performance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2699371" y="1484313"/>
            <a:ext cx="1800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GB" sz="1500" b="1">
                <a:solidFill>
                  <a:srgbClr val="000000"/>
                </a:solidFill>
                <a:latin typeface="Arial" charset="0"/>
              </a:rPr>
              <a:t>Energy Audit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4428158" y="1484313"/>
            <a:ext cx="1800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GB" sz="1500" b="1">
                <a:solidFill>
                  <a:srgbClr val="000000"/>
                </a:solidFill>
                <a:latin typeface="Arial" charset="0"/>
              </a:rPr>
              <a:t>Specification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99596" y="692150"/>
            <a:ext cx="25400" cy="59055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2365996" y="873125"/>
            <a:ext cx="2133600" cy="32385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7030A0"/>
                </a:solidFill>
                <a:latin typeface="Arial"/>
              </a:rPr>
              <a:t>Impartial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54908" y="1268413"/>
            <a:ext cx="1909763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 flipH="1">
            <a:off x="4499596" y="873125"/>
            <a:ext cx="1800225" cy="32385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7E2C1C"/>
                </a:solidFill>
                <a:latin typeface="Arial"/>
              </a:rPr>
              <a:t>Biased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499596" y="1268413"/>
            <a:ext cx="1909762" cy="0"/>
          </a:xfrm>
          <a:prstGeom prst="straightConnector1">
            <a:avLst/>
          </a:prstGeom>
          <a:ln w="28575">
            <a:solidFill>
              <a:srgbClr val="7E2C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1645271" y="2024063"/>
            <a:ext cx="1082675" cy="37941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196008" y="1754188"/>
            <a:ext cx="1800225" cy="325437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GB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New Layout Design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609133" y="5734050"/>
            <a:ext cx="1800225" cy="3238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</a:rPr>
              <a:t>Self Certification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6830046" y="3068638"/>
            <a:ext cx="18002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GB" sz="1500" b="1">
                <a:solidFill>
                  <a:srgbClr val="000000"/>
                </a:solidFill>
                <a:latin typeface="Arial" charset="0"/>
              </a:rPr>
              <a:t>General </a:t>
            </a:r>
          </a:p>
          <a:p>
            <a:pPr algn="ctr"/>
            <a:r>
              <a:rPr lang="en-GB" sz="1500" b="1">
                <a:solidFill>
                  <a:srgbClr val="000000"/>
                </a:solidFill>
                <a:latin typeface="Arial" charset="0"/>
              </a:rPr>
              <a:t>Contractor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974508" y="4005263"/>
            <a:ext cx="1547813" cy="647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GB" sz="1500" b="1" dirty="0">
                <a:solidFill>
                  <a:srgbClr val="000000"/>
                </a:solidFill>
                <a:latin typeface="Arial"/>
              </a:rPr>
              <a:t>Specialist Installer</a:t>
            </a:r>
          </a:p>
        </p:txBody>
      </p:sp>
      <p:sp>
        <p:nvSpPr>
          <p:cNvPr id="30" name="Right Arrow 29"/>
          <p:cNvSpPr/>
          <p:nvPr/>
        </p:nvSpPr>
        <p:spPr>
          <a:xfrm rot="5400000">
            <a:off x="6190283" y="2185988"/>
            <a:ext cx="1081088" cy="37941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6814171" y="1509713"/>
            <a:ext cx="10239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GB" sz="1500" b="1">
                <a:solidFill>
                  <a:srgbClr val="000000"/>
                </a:solidFill>
                <a:latin typeface="Arial" charset="0"/>
              </a:rPr>
              <a:t>Finance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39552" y="620688"/>
            <a:ext cx="8064896" cy="5976962"/>
          </a:xfrm>
          <a:prstGeom prst="rect">
            <a:avLst/>
          </a:prstGeom>
          <a:solidFill>
            <a:srgbClr val="FFFFFF">
              <a:alpha val="72157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3900" dirty="0">
                <a:solidFill>
                  <a:srgbClr val="7CCA6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endParaRPr lang="en-GB" sz="28700" dirty="0">
              <a:solidFill>
                <a:srgbClr val="7CCA6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7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7" grpId="0"/>
      <p:bldP spid="27" grpId="0"/>
      <p:bldP spid="28" grpId="0"/>
      <p:bldP spid="29" grpId="0"/>
      <p:bldP spid="35" grpId="0"/>
      <p:bldP spid="38" grpId="0"/>
      <p:bldP spid="7" grpId="0" animBg="1"/>
      <p:bldP spid="43" grpId="0"/>
      <p:bldP spid="44" grpId="0"/>
      <p:bldP spid="45" grpId="0"/>
      <p:bldP spid="46" grpId="0"/>
      <p:bldP spid="30" grpId="0" animBg="1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51520" y="5179317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61939" y="3504750"/>
            <a:ext cx="1584176" cy="936104"/>
          </a:xfrm>
          <a:prstGeom prst="rect">
            <a:avLst/>
          </a:prstGeom>
          <a:solidFill>
            <a:srgbClr val="D4E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90" y="706686"/>
            <a:ext cx="8229600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solidFill>
                  <a:srgbClr val="53682B"/>
                </a:solidFill>
                <a:latin typeface="+mn-lt"/>
                <a:ea typeface="+mn-ea"/>
              </a:rPr>
              <a:t>There is no market </a:t>
            </a:r>
            <a:r>
              <a:rPr lang="en-GB" b="1" dirty="0">
                <a:solidFill>
                  <a:srgbClr val="53682B"/>
                </a:solidFill>
                <a:latin typeface="+mn-lt"/>
                <a:ea typeface="+mn-ea"/>
              </a:rPr>
              <a:t>for ‘retrofit’……..</a:t>
            </a:r>
            <a:endParaRPr lang="en-GB" b="1" dirty="0">
              <a:solidFill>
                <a:srgbClr val="53682B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7944" y="2538551"/>
            <a:ext cx="977796" cy="56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2939" y="1484784"/>
            <a:ext cx="178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009DD9">
                    <a:lumMod val="50000"/>
                  </a:srgbClr>
                </a:solidFill>
                <a:latin typeface="Calibri"/>
              </a:rPr>
              <a:t>Customers</a:t>
            </a:r>
            <a:endParaRPr lang="en-GB" sz="1800" b="1" dirty="0">
              <a:solidFill>
                <a:srgbClr val="009DD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0020" y="3068960"/>
            <a:ext cx="124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9DD9">
                    <a:lumMod val="50000"/>
                  </a:srgbClr>
                </a:solidFill>
                <a:latin typeface="Calibri"/>
              </a:rPr>
              <a:t>Advocates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1940" y="370161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Local Charity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 / Council  </a:t>
            </a:r>
            <a:r>
              <a:rPr lang="en-GB" sz="1600" b="1" dirty="0" err="1" smtClean="0">
                <a:solidFill>
                  <a:prstClr val="black"/>
                </a:solidFill>
                <a:latin typeface="Calibri"/>
              </a:rPr>
              <a:t>etc</a:t>
            </a:r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7" descr="Image result for poor family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55786" y="3068960"/>
            <a:ext cx="153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9DD9">
                    <a:lumMod val="50000"/>
                  </a:srgbClr>
                </a:solidFill>
                <a:latin typeface="Calibri"/>
              </a:rPr>
              <a:t>Practitioners</a:t>
            </a:r>
          </a:p>
        </p:txBody>
      </p:sp>
      <p:sp>
        <p:nvSpPr>
          <p:cNvPr id="66" name="Right Triangle 65"/>
          <p:cNvSpPr/>
          <p:nvPr/>
        </p:nvSpPr>
        <p:spPr>
          <a:xfrm rot="8011431">
            <a:off x="4162097" y="2114669"/>
            <a:ext cx="790082" cy="83447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36096" y="158723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The offers are narrow and unattractive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Not aware of measures and benefits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No confidence in supply chain to deliver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3" t="33141" r="3003" b="33430"/>
          <a:stretch/>
        </p:blipFill>
        <p:spPr bwMode="auto">
          <a:xfrm>
            <a:off x="6554751" y="3504750"/>
            <a:ext cx="1939152" cy="86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6156176" y="4574566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Have the capabilities but limited confidence in the market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on’t invest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Don’t promote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Could use some help to deliver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3528" y="4586306"/>
            <a:ext cx="2400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Want to drive change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Struggle to identify customers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No defined, reliable, local supply chain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Local economy?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15" y="3359094"/>
            <a:ext cx="1764481" cy="136605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663235" y="5253007"/>
            <a:ext cx="178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009DD9">
                    <a:lumMod val="50000"/>
                  </a:srgbClr>
                </a:solidFill>
                <a:latin typeface="Calibri"/>
              </a:rPr>
              <a:t>Finance</a:t>
            </a:r>
            <a:endParaRPr lang="en-GB" sz="1800" b="1" dirty="0">
              <a:solidFill>
                <a:srgbClr val="009DD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75855" y="5622339"/>
            <a:ext cx="240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Needs confidence in outcomes and ability to deliver to invest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622493" cy="14009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00400"/>
            <a:ext cx="487743" cy="14213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9" y="3158800"/>
            <a:ext cx="593395" cy="141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6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1" grpId="0"/>
      <p:bldP spid="72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53" name="Rectangle 49"/>
          <p:cNvSpPr>
            <a:spLocks noChangeArrowheads="1"/>
          </p:cNvSpPr>
          <p:nvPr/>
        </p:nvSpPr>
        <p:spPr bwMode="auto">
          <a:xfrm>
            <a:off x="2700338" y="0"/>
            <a:ext cx="6443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75152" name="Rectangle 48"/>
          <p:cNvSpPr>
            <a:spLocks noChangeArrowheads="1"/>
          </p:cNvSpPr>
          <p:nvPr/>
        </p:nvSpPr>
        <p:spPr bwMode="auto">
          <a:xfrm>
            <a:off x="468313" y="2060575"/>
            <a:ext cx="2951162" cy="1728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75106" name="Content Placeholder 2"/>
          <p:cNvSpPr txBox="1">
            <a:spLocks/>
          </p:cNvSpPr>
          <p:nvPr/>
        </p:nvSpPr>
        <p:spPr bwMode="auto">
          <a:xfrm>
            <a:off x="539750" y="1557338"/>
            <a:ext cx="8229600" cy="863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GB" sz="2900" dirty="0" smtClean="0">
                <a:solidFill>
                  <a:srgbClr val="46A023"/>
                </a:solidFill>
                <a:latin typeface="Calibri"/>
                <a:cs typeface="Arial" charset="0"/>
              </a:rPr>
              <a:t>Every home is unique		</a:t>
            </a:r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88913"/>
            <a:ext cx="758825" cy="603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49275"/>
            <a:ext cx="877887" cy="6889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0050" y="4941888"/>
            <a:ext cx="1089025" cy="7889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5661025"/>
            <a:ext cx="715962" cy="6619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5373688"/>
            <a:ext cx="920750" cy="812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1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550" y="1196975"/>
            <a:ext cx="612775" cy="550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1" name="Picture 1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9600" y="5229225"/>
            <a:ext cx="898525" cy="6731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2" name="Picture 1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2205038"/>
            <a:ext cx="768350" cy="6651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10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7625" y="188913"/>
            <a:ext cx="1095375" cy="8778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" name="Picture 10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3425" y="4941888"/>
            <a:ext cx="760413" cy="6492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" name="Picture 10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29388" y="5589588"/>
            <a:ext cx="850900" cy="6619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" name="Picture 10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8350" y="1268413"/>
            <a:ext cx="1073150" cy="814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" name="Picture 1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95738" y="5661025"/>
            <a:ext cx="936625" cy="781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" name="Picture 10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5963" y="765175"/>
            <a:ext cx="1060450" cy="892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9" name="Picture 1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488" y="4292600"/>
            <a:ext cx="758825" cy="628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" name="Picture 1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188" y="2565400"/>
            <a:ext cx="877887" cy="692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1" name="Picture 1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19700" y="2997200"/>
            <a:ext cx="850900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2" name="Picture 1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11863" y="1773238"/>
            <a:ext cx="1204912" cy="11128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3" name="Picture 1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48263" y="2133600"/>
            <a:ext cx="984250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4" name="Picture 11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67625" y="4437063"/>
            <a:ext cx="692150" cy="536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5" name="Picture 11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5963" y="4437063"/>
            <a:ext cx="506412" cy="441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6" name="Picture 11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227763" y="4724400"/>
            <a:ext cx="741362" cy="571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7" name="Picture 11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572000" y="3068638"/>
            <a:ext cx="698500" cy="6286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8" name="Picture 119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79838" y="2924175"/>
            <a:ext cx="792162" cy="5857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9" name="Picture 120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75463" y="908050"/>
            <a:ext cx="912812" cy="817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0" name="Picture 12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708400" y="4724400"/>
            <a:ext cx="1179513" cy="936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1" name="Picture 12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284663" y="4149725"/>
            <a:ext cx="841375" cy="649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2" name="Picture 123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067175" y="3500438"/>
            <a:ext cx="714375" cy="61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" name="Picture 12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427538" y="2420938"/>
            <a:ext cx="704850" cy="5889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4" name="Picture 125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580063" y="3644900"/>
            <a:ext cx="844550" cy="7254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5" name="Picture 126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027988" y="1844675"/>
            <a:ext cx="790575" cy="6365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6" name="Picture 127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300788" y="3789363"/>
            <a:ext cx="925512" cy="7064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7" name="Picture 128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940425" y="2924175"/>
            <a:ext cx="1139825" cy="823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8" name="Picture 129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877050" y="2774950"/>
            <a:ext cx="935038" cy="7985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9" name="Picture 130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650163" y="3213100"/>
            <a:ext cx="1493837" cy="1265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0" name="Picture 131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932363" y="3716338"/>
            <a:ext cx="788987" cy="5984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1" name="Picture 132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8335963" y="2565400"/>
            <a:ext cx="808037" cy="679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2" name="Picture 13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019925" y="1700213"/>
            <a:ext cx="954088" cy="8334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3" name="Picture 134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348038" y="3789363"/>
            <a:ext cx="858837" cy="682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4" name="Picture 135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932363" y="4508500"/>
            <a:ext cx="1020762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5" name="Picture 136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091363" y="3570288"/>
            <a:ext cx="865187" cy="722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6" name="Picture 137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916238" y="4581525"/>
            <a:ext cx="974725" cy="8493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5149" name="Picture 138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77838" y="2111375"/>
            <a:ext cx="1755775" cy="1660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5150" name="Picture 139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124075" y="2060575"/>
            <a:ext cx="1258888" cy="1368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2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33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36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39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withGroup">
                            <p:stCondLst>
                              <p:cond delay="42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7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withGroup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7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7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withGroup">
                            <p:stCondLst>
                              <p:cond delay="9100"/>
                            </p:stCondLst>
                            <p:childTnLst>
                              <p:par>
                                <p:cTn id="143" presetID="10" presetClass="entr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7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53" grpId="0" animBg="1"/>
      <p:bldP spid="175153" grpId="1" animBg="1"/>
      <p:bldP spid="175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496669"/>
            <a:ext cx="8892480" cy="798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53682B"/>
                </a:solidFill>
                <a:cs typeface="Arial" panose="020B0604020202020204" pitchFamily="34" charset="0"/>
              </a:defRPr>
            </a:lvl1pPr>
          </a:lstStyle>
          <a:p>
            <a:r>
              <a:rPr lang="en-GB" dirty="0"/>
              <a:t>RetrofitWorks Model inception – ‘Bottom up’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4515"/>
            <a:ext cx="4916487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03" y="1680269"/>
            <a:ext cx="322421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89" y="2254349"/>
            <a:ext cx="5005387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9504"/>
            <a:ext cx="77835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7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64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44351" y="5295948"/>
            <a:ext cx="1837684" cy="15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691680" y="4077072"/>
            <a:ext cx="7382126" cy="2664296"/>
          </a:xfrm>
          <a:prstGeom prst="rect">
            <a:avLst/>
          </a:prstGeom>
          <a:solidFill>
            <a:srgbClr val="D4E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31312" y="4211794"/>
            <a:ext cx="7074589" cy="6573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490662"/>
            <a:ext cx="8229600" cy="490066"/>
          </a:xfrm>
        </p:spPr>
        <p:txBody>
          <a:bodyPr>
            <a:noAutofit/>
          </a:bodyPr>
          <a:lstStyle/>
          <a:p>
            <a:r>
              <a:rPr lang="en-GB" sz="3400" b="1" dirty="0">
                <a:solidFill>
                  <a:srgbClr val="53682B"/>
                </a:solidFill>
                <a:ea typeface="+mn-ea"/>
              </a:rPr>
              <a:t>Model </a:t>
            </a:r>
            <a:r>
              <a:rPr lang="en-GB" sz="3400" b="1" dirty="0">
                <a:solidFill>
                  <a:srgbClr val="53682B"/>
                </a:solidFill>
                <a:ea typeface="+mn-ea"/>
              </a:rPr>
              <a:t>components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66012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1665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5768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49271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25335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4404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77463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53527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29591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05655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81719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65839" y="1924559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Right Triangle 25"/>
          <p:cNvSpPr/>
          <p:nvPr/>
        </p:nvSpPr>
        <p:spPr>
          <a:xfrm rot="8100000">
            <a:off x="1907483" y="1744538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Right Triangle 26"/>
          <p:cNvSpPr/>
          <p:nvPr/>
        </p:nvSpPr>
        <p:spPr>
          <a:xfrm rot="8100000">
            <a:off x="2507309" y="1744538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Right Triangle 27"/>
          <p:cNvSpPr/>
          <p:nvPr/>
        </p:nvSpPr>
        <p:spPr>
          <a:xfrm rot="8100000">
            <a:off x="3113137" y="1743313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Right Triangle 28"/>
          <p:cNvSpPr/>
          <p:nvPr/>
        </p:nvSpPr>
        <p:spPr>
          <a:xfrm rot="8100000">
            <a:off x="3697239" y="1744540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Right Triangle 29"/>
          <p:cNvSpPr/>
          <p:nvPr/>
        </p:nvSpPr>
        <p:spPr>
          <a:xfrm rot="8100000">
            <a:off x="4290742" y="1744538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Right Triangle 30"/>
          <p:cNvSpPr/>
          <p:nvPr/>
        </p:nvSpPr>
        <p:spPr>
          <a:xfrm rot="8100000">
            <a:off x="4866807" y="1744541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ight Triangle 31"/>
          <p:cNvSpPr/>
          <p:nvPr/>
        </p:nvSpPr>
        <p:spPr>
          <a:xfrm rot="8100000">
            <a:off x="5435875" y="1743314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Right Triangle 32"/>
          <p:cNvSpPr/>
          <p:nvPr/>
        </p:nvSpPr>
        <p:spPr>
          <a:xfrm rot="8100000">
            <a:off x="6018934" y="1744540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Right Triangle 33"/>
          <p:cNvSpPr/>
          <p:nvPr/>
        </p:nvSpPr>
        <p:spPr>
          <a:xfrm rot="8100000">
            <a:off x="6594999" y="1744540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Right Triangle 34"/>
          <p:cNvSpPr/>
          <p:nvPr/>
        </p:nvSpPr>
        <p:spPr>
          <a:xfrm rot="8100000">
            <a:off x="7171063" y="1744538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Right Triangle 35"/>
          <p:cNvSpPr/>
          <p:nvPr/>
        </p:nvSpPr>
        <p:spPr>
          <a:xfrm rot="8100000">
            <a:off x="7747125" y="1744538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Right Triangle 36"/>
          <p:cNvSpPr/>
          <p:nvPr/>
        </p:nvSpPr>
        <p:spPr>
          <a:xfrm rot="8100000">
            <a:off x="8323191" y="1744538"/>
            <a:ext cx="349105" cy="3600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4229" y="31967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Clients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4229" y="195591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Buildings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9651" y="43174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Advocates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4228" y="5219585"/>
            <a:ext cx="1397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9DD9">
                    <a:lumMod val="50000"/>
                  </a:srgbClr>
                </a:solidFill>
              </a:rPr>
              <a:t>RetrofitWorks machinery</a:t>
            </a:r>
            <a:endParaRPr lang="en-GB" sz="1600" b="1" dirty="0">
              <a:solidFill>
                <a:srgbClr val="009DD9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/>
          <a:stretch/>
        </p:blipFill>
        <p:spPr bwMode="auto">
          <a:xfrm>
            <a:off x="1835696" y="2960014"/>
            <a:ext cx="1240351" cy="103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60014"/>
            <a:ext cx="1548477" cy="103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5"/>
          <a:stretch/>
        </p:blipFill>
        <p:spPr bwMode="auto">
          <a:xfrm>
            <a:off x="4576837" y="2960014"/>
            <a:ext cx="1027200" cy="103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4"/>
          <a:stretch/>
        </p:blipFill>
        <p:spPr bwMode="auto">
          <a:xfrm>
            <a:off x="5584949" y="2960014"/>
            <a:ext cx="1222937" cy="103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831313" y="4273932"/>
            <a:ext cx="12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Local Charity</a:t>
            </a:r>
          </a:p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 / Council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59832" y="4365104"/>
            <a:ext cx="1517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Architect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6837" y="42739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Lettings Agent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14066" y="4365104"/>
            <a:ext cx="11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GP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3" name="AutoShape 7" descr="Image result for poor family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r="20997"/>
          <a:stretch/>
        </p:blipFill>
        <p:spPr bwMode="auto">
          <a:xfrm>
            <a:off x="6804248" y="2960013"/>
            <a:ext cx="1040039" cy="103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27065"/>
          <a:stretch/>
        </p:blipFill>
        <p:spPr bwMode="auto">
          <a:xfrm>
            <a:off x="7849834" y="2960753"/>
            <a:ext cx="1056067" cy="102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824641" y="4273932"/>
            <a:ext cx="104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Social Worker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49833" y="4273932"/>
            <a:ext cx="105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Green </a:t>
            </a:r>
          </a:p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Group</a:t>
            </a:r>
            <a:endParaRPr lang="en-GB" sz="1400" b="1" dirty="0">
              <a:solidFill>
                <a:prstClr val="black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240" y="4001089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>
            <a:stCxn id="13" idx="2"/>
            <a:endCxn id="1026" idx="0"/>
          </p:cNvCxnSpPr>
          <p:nvPr/>
        </p:nvCxnSpPr>
        <p:spPr>
          <a:xfrm rot="16200000" flipH="1">
            <a:off x="1967251" y="2471392"/>
            <a:ext cx="603407" cy="373836"/>
          </a:xfrm>
          <a:prstGeom prst="bentConnector3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6" idx="2"/>
            <a:endCxn id="1026" idx="0"/>
          </p:cNvCxnSpPr>
          <p:nvPr/>
        </p:nvCxnSpPr>
        <p:spPr>
          <a:xfrm rot="5400000">
            <a:off x="3158881" y="1653599"/>
            <a:ext cx="603407" cy="2009423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831312" y="6165304"/>
            <a:ext cx="7074589" cy="43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DBF5F9">
                    <a:lumMod val="10000"/>
                  </a:srgbClr>
                </a:solidFill>
              </a:rPr>
              <a:t>Vetted Supply Chain</a:t>
            </a:r>
            <a:endParaRPr lang="en-GB" dirty="0">
              <a:solidFill>
                <a:srgbClr val="DBF5F9">
                  <a:lumMod val="10000"/>
                </a:srgbClr>
              </a:solidFill>
            </a:endParaRPr>
          </a:p>
        </p:txBody>
      </p:sp>
      <p:cxnSp>
        <p:nvCxnSpPr>
          <p:cNvPr id="57" name="Elbow Connector 56"/>
          <p:cNvCxnSpPr>
            <a:stCxn id="25" idx="2"/>
            <a:endCxn id="1027" idx="0"/>
          </p:cNvCxnSpPr>
          <p:nvPr/>
        </p:nvCxnSpPr>
        <p:spPr>
          <a:xfrm rot="16200000" flipH="1">
            <a:off x="2956264" y="2082206"/>
            <a:ext cx="603407" cy="1152208"/>
          </a:xfrm>
          <a:prstGeom prst="bentConnector3">
            <a:avLst>
              <a:gd name="adj1" fmla="val 65745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4" idx="2"/>
            <a:endCxn id="1027" idx="0"/>
          </p:cNvCxnSpPr>
          <p:nvPr/>
        </p:nvCxnSpPr>
        <p:spPr>
          <a:xfrm rot="16200000" flipH="1">
            <a:off x="3259177" y="2385119"/>
            <a:ext cx="603407" cy="546382"/>
          </a:xfrm>
          <a:prstGeom prst="bentConnector3">
            <a:avLst>
              <a:gd name="adj1" fmla="val 65745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5" idx="2"/>
            <a:endCxn id="1032" idx="0"/>
          </p:cNvCxnSpPr>
          <p:nvPr/>
        </p:nvCxnSpPr>
        <p:spPr>
          <a:xfrm rot="16200000" flipH="1">
            <a:off x="5296327" y="932072"/>
            <a:ext cx="603406" cy="3452476"/>
          </a:xfrm>
          <a:prstGeom prst="bentConnector3">
            <a:avLst>
              <a:gd name="adj1" fmla="val 20479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17" idx="2"/>
            <a:endCxn id="1029" idx="0"/>
          </p:cNvCxnSpPr>
          <p:nvPr/>
        </p:nvCxnSpPr>
        <p:spPr>
          <a:xfrm rot="16200000" flipH="1">
            <a:off x="5317185" y="2080780"/>
            <a:ext cx="603407" cy="115505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18" idx="2"/>
            <a:endCxn id="1029" idx="0"/>
          </p:cNvCxnSpPr>
          <p:nvPr/>
        </p:nvCxnSpPr>
        <p:spPr>
          <a:xfrm rot="16200000" flipH="1">
            <a:off x="5601720" y="2365315"/>
            <a:ext cx="603407" cy="58599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9" idx="2"/>
            <a:endCxn id="1028" idx="0"/>
          </p:cNvCxnSpPr>
          <p:nvPr/>
        </p:nvCxnSpPr>
        <p:spPr>
          <a:xfrm rot="5400000">
            <a:off x="5340259" y="2106785"/>
            <a:ext cx="603407" cy="1103050"/>
          </a:xfrm>
          <a:prstGeom prst="bentConnector3">
            <a:avLst>
              <a:gd name="adj1" fmla="val 34255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23" idx="2"/>
            <a:endCxn id="1033" idx="0"/>
          </p:cNvCxnSpPr>
          <p:nvPr/>
        </p:nvCxnSpPr>
        <p:spPr>
          <a:xfrm rot="5400000">
            <a:off x="8135733" y="2598743"/>
            <a:ext cx="604146" cy="11987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0" idx="2"/>
            <a:endCxn id="1029" idx="0"/>
          </p:cNvCxnSpPr>
          <p:nvPr/>
        </p:nvCxnSpPr>
        <p:spPr>
          <a:xfrm rot="5400000">
            <a:off x="6181282" y="2371744"/>
            <a:ext cx="603407" cy="573133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22" idx="2"/>
            <a:endCxn id="1028" idx="0"/>
          </p:cNvCxnSpPr>
          <p:nvPr/>
        </p:nvCxnSpPr>
        <p:spPr>
          <a:xfrm rot="5400000">
            <a:off x="6204355" y="1242689"/>
            <a:ext cx="603407" cy="2831242"/>
          </a:xfrm>
          <a:prstGeom prst="bentConnector3">
            <a:avLst>
              <a:gd name="adj1" fmla="val 34255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831312" y="5002658"/>
            <a:ext cx="7074589" cy="10186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22525" indent="-4508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DBF5F9">
                    <a:lumMod val="10000"/>
                  </a:srgbClr>
                </a:solidFill>
              </a:rPr>
              <a:t>Online tendering portal</a:t>
            </a:r>
          </a:p>
          <a:p>
            <a:pPr marL="2422525" indent="-4508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DBF5F9">
                    <a:lumMod val="10000"/>
                  </a:srgbClr>
                </a:solidFill>
              </a:rPr>
              <a:t>Access to finance and grants </a:t>
            </a:r>
          </a:p>
          <a:p>
            <a:pPr marL="2422525" indent="-4508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DBF5F9">
                    <a:lumMod val="10000"/>
                  </a:srgbClr>
                </a:solidFill>
              </a:rPr>
              <a:t>CPD / Training</a:t>
            </a:r>
            <a:endParaRPr lang="en-GB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4228" y="6196662"/>
            <a:ext cx="153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Practitioners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3D77-D8DE-4A5C-B153-5B1474880448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8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82036" y="5603858"/>
            <a:ext cx="1221386" cy="83486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% payment agreed by all </a:t>
            </a:r>
            <a:endParaRPr lang="en-GB" sz="1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3126360" y="5907478"/>
            <a:ext cx="834860" cy="227620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GB" sz="1400" b="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5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/>
      <p:bldP spid="45" grpId="0"/>
      <p:bldP spid="51" grpId="0"/>
      <p:bldP spid="68" grpId="0"/>
      <p:bldP spid="39" grpId="0"/>
      <p:bldP spid="40" grpId="0"/>
      <p:bldP spid="41" grpId="0"/>
      <p:bldP spid="42" grpId="0"/>
      <p:bldP spid="47" grpId="0"/>
      <p:bldP spid="48" grpId="0"/>
      <p:bldP spid="55" grpId="0" animBg="1"/>
      <p:bldP spid="90" grpId="0" animBg="1"/>
      <p:bldP spid="64" grpId="0"/>
      <p:bldP spid="66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90" y="476672"/>
            <a:ext cx="8229600" cy="490066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53682B"/>
                </a:solidFill>
                <a:latin typeface="+mn-lt"/>
                <a:ea typeface="+mn-ea"/>
              </a:rPr>
              <a:t>The role of Community Energy Groups</a:t>
            </a:r>
            <a:endParaRPr lang="en-GB" b="1" dirty="0">
              <a:solidFill>
                <a:srgbClr val="53682B"/>
              </a:solidFill>
              <a:latin typeface="+mn-lt"/>
              <a:ea typeface="+mn-ea"/>
            </a:endParaRPr>
          </a:p>
        </p:txBody>
      </p:sp>
      <p:sp>
        <p:nvSpPr>
          <p:cNvPr id="3" name="AutoShape 7" descr="Image result for poor family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203916" cy="2362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76400"/>
            <a:ext cx="1591332" cy="3581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48" y="1450814"/>
            <a:ext cx="1447800" cy="42190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1600"/>
            <a:ext cx="2021561" cy="48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0.1|82.6|88.7|20.3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3.2|33.4|1|11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0.9|0.8|2.3|1|12.9|1|2.3|0.8|2.8|2.9|1|2.4|1.9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0.9|0.8|2.3|1|12.9|1|2.3|0.8|2.8|2.9|1|2.4|1.9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9.9|2.4|1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7|1.4|3.1|69.6"/>
</p:tagLst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8268608E1F334498DCA28DBCD31213" ma:contentTypeVersion="8" ma:contentTypeDescription="Create a new document." ma:contentTypeScope="" ma:versionID="c871d79ae745540d3aaea1ceac57e0bd">
  <xsd:schema xmlns:xsd="http://www.w3.org/2001/XMLSchema" xmlns:xs="http://www.w3.org/2001/XMLSchema" xmlns:p="http://schemas.microsoft.com/office/2006/metadata/properties" xmlns:ns2="db1823d5-7f6f-476c-a6d3-29df00bcbed0" xmlns:ns3="eec06199-5c97-4a96-97a9-c7bc49d9eaf8" targetNamespace="http://schemas.microsoft.com/office/2006/metadata/properties" ma:root="true" ma:fieldsID="42c1fe03236f147282569cab97fe505a" ns2:_="" ns3:_="">
    <xsd:import namespace="db1823d5-7f6f-476c-a6d3-29df00bcbed0"/>
    <xsd:import namespace="eec06199-5c97-4a96-97a9-c7bc49d9ea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823d5-7f6f-476c-a6d3-29df00bcbe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06199-5c97-4a96-97a9-c7bc49d9ea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E1DE3D-CB14-4B8C-8179-666BE5601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1823d5-7f6f-476c-a6d3-29df00bcbed0"/>
    <ds:schemaRef ds:uri="eec06199-5c97-4a96-97a9-c7bc49d9e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2958B1-47CE-49A1-82FF-33024D82DF04}">
  <ds:schemaRefs>
    <ds:schemaRef ds:uri="http://schemas.microsoft.com/office/2006/documentManagement/types"/>
    <ds:schemaRef ds:uri="http://schemas.microsoft.com/office/infopath/2007/PartnerControls"/>
    <ds:schemaRef ds:uri="eec06199-5c97-4a96-97a9-c7bc49d9eaf8"/>
    <ds:schemaRef ds:uri="http://purl.org/dc/elements/1.1/"/>
    <ds:schemaRef ds:uri="http://schemas.microsoft.com/office/2006/metadata/properties"/>
    <ds:schemaRef ds:uri="db1823d5-7f6f-476c-a6d3-29df00bcbed0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0A8A62-CE93-44A2-BA6D-C8AE2CABB1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9925</TotalTime>
  <Words>738</Words>
  <Application>Microsoft Office PowerPoint</Application>
  <PresentationFormat>On-screen Show (4:3)</PresentationFormat>
  <Paragraphs>209</Paragraphs>
  <Slides>21</Slides>
  <Notes>3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1_Office Theme</vt:lpstr>
      <vt:lpstr>3_Office Theme</vt:lpstr>
      <vt:lpstr>4_Office Theme</vt:lpstr>
      <vt:lpstr>PowerPoint Presentation</vt:lpstr>
      <vt:lpstr>PowerPoint Presentation</vt:lpstr>
      <vt:lpstr>Challenges in the retrofit of a single home</vt:lpstr>
      <vt:lpstr>PowerPoint Presentation</vt:lpstr>
      <vt:lpstr>There is no market for ‘retrofit’……..</vt:lpstr>
      <vt:lpstr>PowerPoint Presentation</vt:lpstr>
      <vt:lpstr>PowerPoint Presentation</vt:lpstr>
      <vt:lpstr>Model components</vt:lpstr>
      <vt:lpstr>The role of Community Energy Groups</vt:lpstr>
      <vt:lpstr>Member Roles</vt:lpstr>
      <vt:lpstr>The Retrofit Coordinator</vt:lpstr>
      <vt:lpstr>Customer journey: </vt:lpstr>
      <vt:lpstr>Customer journey:  the energy bit</vt:lpstr>
      <vt:lpstr>PowerPoint Presentation</vt:lpstr>
      <vt:lpstr>PowerPoint Presentation</vt:lpstr>
      <vt:lpstr>PowerPoint Presentation</vt:lpstr>
      <vt:lpstr>BEIS Supply Chain Pilots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Retrofit Together</dc:title>
  <dc:creator>Chris Newman</dc:creator>
  <cp:lastModifiedBy>Russell Smith</cp:lastModifiedBy>
  <cp:revision>82</cp:revision>
  <cp:lastPrinted>2019-03-19T17:35:46Z</cp:lastPrinted>
  <dcterms:created xsi:type="dcterms:W3CDTF">2006-08-16T00:00:00Z</dcterms:created>
  <dcterms:modified xsi:type="dcterms:W3CDTF">2019-06-28T07:09:15Z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0x010100D08268608E1F334498DCA28DBCD31213</vt:lpwstr>
  </property>
</Properties>
</file>