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5" r:id="rId5"/>
    <p:sldId id="266" r:id="rId6"/>
    <p:sldId id="264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655"/>
    <a:srgbClr val="1B7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94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'ESA Chart'!$B$61</c:f>
              <c:strCache>
                <c:ptCount val="1"/>
                <c:pt idx="0">
                  <c:v>Lighting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5-451B-A317-9F8D6402BF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5-451B-A317-9F8D6402BFEB}"/>
              </c:ext>
            </c:extLst>
          </c:dPt>
          <c:cat>
            <c:strRef>
              <c:f>'ESA Chart'!$A$62:$A$63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Chart'!$B$62:$B$63</c:f>
              <c:numCache>
                <c:formatCode>_(* #,##0.00_);_(* \(#,##0.00\);_(* "-"??_);_(@_)</c:formatCode>
                <c:ptCount val="2"/>
                <c:pt idx="0">
                  <c:v>263757.31199999998</c:v>
                </c:pt>
                <c:pt idx="1">
                  <c:v>55919.135999999999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5-451B-A317-9F8D6402BFEB}"/>
            </c:ext>
          </c:extLst>
        </c:ser>
        <c:ser>
          <c:idx val="1"/>
          <c:order val="1"/>
          <c:tx>
            <c:strRef>
              <c:f>'ESA Chart'!$C$61</c:f>
              <c:strCache>
                <c:ptCount val="1"/>
                <c:pt idx="0">
                  <c:v>Loan Repayment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'ESA Chart'!$A$62:$A$63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Chart'!$C$62:$C$63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E5-451B-A317-9F8D6402BFEB}"/>
            </c:ext>
          </c:extLst>
        </c:ser>
        <c:ser>
          <c:idx val="2"/>
          <c:order val="2"/>
          <c:tx>
            <c:strRef>
              <c:f>'ESA Chart'!$D$61</c:f>
              <c:strCache>
                <c:ptCount val="1"/>
                <c:pt idx="0">
                  <c:v>Community Fund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'ESA Chart'!$A$62:$A$63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Chart'!$D$62:$D$63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5-451B-A317-9F8D6402BFEB}"/>
            </c:ext>
          </c:extLst>
        </c:ser>
        <c:ser>
          <c:idx val="3"/>
          <c:order val="3"/>
          <c:tx>
            <c:strRef>
              <c:f>'ESA Chart'!$E$61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'ESA Chart'!$A$62:$A$63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Chart'!$E$62:$E$63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E5-451B-A317-9F8D6402B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94105583"/>
        <c:axId val="287496783"/>
      </c:barChart>
      <c:catAx>
        <c:axId val="19410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496783"/>
        <c:crosses val="autoZero"/>
        <c:auto val="1"/>
        <c:lblAlgn val="ctr"/>
        <c:lblOffset val="100"/>
        <c:noMultiLvlLbl val="0"/>
      </c:catAx>
      <c:valAx>
        <c:axId val="287496783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410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'ESA Chart'!$B$38</c:f>
              <c:strCache>
                <c:ptCount val="1"/>
                <c:pt idx="0">
                  <c:v>Lighting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7-4877-8EF5-1271ADE0C0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7-4877-8EF5-1271ADE0C0F5}"/>
              </c:ext>
            </c:extLst>
          </c:dPt>
          <c:cat>
            <c:strRef>
              <c:f>'ESA Chart'!$A$39:$A$40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Chart'!$B$39:$B$40</c:f>
              <c:numCache>
                <c:formatCode>_(* #,##0.00_);_(* \(#,##0.00\);_(* "-"??_);_(@_)</c:formatCode>
                <c:ptCount val="2"/>
                <c:pt idx="0">
                  <c:v>263757.31199999998</c:v>
                </c:pt>
                <c:pt idx="1">
                  <c:v>55919.135999999999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7-4877-8EF5-1271ADE0C0F5}"/>
            </c:ext>
          </c:extLst>
        </c:ser>
        <c:ser>
          <c:idx val="1"/>
          <c:order val="1"/>
          <c:tx>
            <c:strRef>
              <c:f>'ESA Chart'!$C$38</c:f>
              <c:strCache>
                <c:ptCount val="1"/>
                <c:pt idx="0">
                  <c:v>Loan Repayment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'ESA Chart'!$A$39:$A$40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Chart'!$C$39:$C$40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51959.543999999994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C7-4877-8EF5-1271ADE0C0F5}"/>
            </c:ext>
          </c:extLst>
        </c:ser>
        <c:ser>
          <c:idx val="2"/>
          <c:order val="2"/>
          <c:tx>
            <c:strRef>
              <c:f>'ESA Chart'!$D$38</c:f>
              <c:strCache>
                <c:ptCount val="1"/>
                <c:pt idx="0">
                  <c:v>Community Fund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'ESA Chart'!$A$39:$A$40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Chart'!$D$39:$D$40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20783.817599999998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7-4877-8EF5-1271ADE0C0F5}"/>
            </c:ext>
          </c:extLst>
        </c:ser>
        <c:ser>
          <c:idx val="3"/>
          <c:order val="3"/>
          <c:tx>
            <c:strRef>
              <c:f>'ESA Chart'!$E$38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'ESA Chart'!$A$39:$A$40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Chart'!$E$39:$E$40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135094.81439999997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C7-4877-8EF5-1271ADE0C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94105583"/>
        <c:axId val="287496783"/>
      </c:barChart>
      <c:catAx>
        <c:axId val="19410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496783"/>
        <c:crosses val="autoZero"/>
        <c:auto val="1"/>
        <c:lblAlgn val="ctr"/>
        <c:lblOffset val="100"/>
        <c:noMultiLvlLbl val="0"/>
      </c:catAx>
      <c:valAx>
        <c:axId val="287496783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410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'ESA Chart'!$B$91</c:f>
              <c:strCache>
                <c:ptCount val="1"/>
                <c:pt idx="0">
                  <c:v>Lighting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C-43A3-8648-73EA003164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C-43A3-8648-73EA003164C7}"/>
              </c:ext>
            </c:extLst>
          </c:dPt>
          <c:cat>
            <c:strRef>
              <c:f>'ESA Chart'!$A$92:$A$93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Chart'!$B$92:$B$93</c:f>
              <c:numCache>
                <c:formatCode>_(* #,##0.00_);_(* \(#,##0.00\);_(* "-"??_);_(@_)</c:formatCode>
                <c:ptCount val="2"/>
                <c:pt idx="0">
                  <c:v>263757.31199999998</c:v>
                </c:pt>
                <c:pt idx="1">
                  <c:v>55919.135999999999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C-43A3-8648-73EA003164C7}"/>
            </c:ext>
          </c:extLst>
        </c:ser>
        <c:ser>
          <c:idx val="1"/>
          <c:order val="1"/>
          <c:tx>
            <c:strRef>
              <c:f>'ESA Chart'!$C$91</c:f>
              <c:strCache>
                <c:ptCount val="1"/>
                <c:pt idx="0">
                  <c:v>Loan Repayment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'ESA Chart'!$A$92:$A$93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Chart'!$C$92:$C$93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1C-43A3-8648-73EA003164C7}"/>
            </c:ext>
          </c:extLst>
        </c:ser>
        <c:ser>
          <c:idx val="2"/>
          <c:order val="2"/>
          <c:tx>
            <c:strRef>
              <c:f>'ESA Chart'!$D$91</c:f>
              <c:strCache>
                <c:ptCount val="1"/>
                <c:pt idx="0">
                  <c:v>Community Fund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'ESA Chart'!$A$92:$A$93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Chart'!$D$92:$D$93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C-43A3-8648-73EA003164C7}"/>
            </c:ext>
          </c:extLst>
        </c:ser>
        <c:ser>
          <c:idx val="3"/>
          <c:order val="3"/>
          <c:tx>
            <c:strRef>
              <c:f>'ESA Chart'!$E$91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'ESA Chart'!$A$92:$A$93</c:f>
              <c:strCache>
                <c:ptCount val="2"/>
                <c:pt idx="0">
                  <c:v>Original</c:v>
                </c:pt>
                <c:pt idx="1">
                  <c:v>LED</c:v>
                </c:pt>
              </c:strCache>
            </c:strRef>
          </c:cat>
          <c:val>
            <c:numRef>
              <c:f>'ESA Chart'!$E$92:$E$93</c:f>
              <c:numCache>
                <c:formatCode>_(* #,##0.00_);_(* \(#,##0.00\);_(* "-"??_);_(@_)</c:formatCode>
                <c:ptCount val="2"/>
                <c:pt idx="0" formatCode="General">
                  <c:v>0</c:v>
                </c:pt>
                <c:pt idx="1">
                  <c:v>207838.17599999998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1C-43A3-8648-73EA00316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94105583"/>
        <c:axId val="287496783"/>
      </c:barChart>
      <c:catAx>
        <c:axId val="19410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496783"/>
        <c:crosses val="autoZero"/>
        <c:auto val="1"/>
        <c:lblAlgn val="ctr"/>
        <c:lblOffset val="100"/>
        <c:noMultiLvlLbl val="0"/>
      </c:catAx>
      <c:valAx>
        <c:axId val="287496783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410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3E4FA-45B8-4DB9-9D46-9A7165A3D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8B010-5A00-4A2F-9C7A-778AC1E39C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80E4-7E05-48CF-AB35-A3999F8001C9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713C4-E50C-4D06-8C18-D1CA965B5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402FE-3AEC-45DF-8333-A49F99127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1035-926E-4D37-A528-CF199BD3A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4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1CDBC-BE95-4CFB-BD55-FA7D6F14AE25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DDB6F-83F5-4EE5-A82D-E40BB6E26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6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fontAlgn="ctr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LEDs make a great community energy project?</a:t>
            </a:r>
          </a:p>
          <a:p>
            <a:pPr marL="228600" indent="-228600" rtl="0" fontAlgn="ctr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you make the business model work?</a:t>
            </a:r>
          </a:p>
          <a:p>
            <a:pPr marL="228600" indent="-228600" rtl="0" fontAlgn="ctr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challenges involved?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1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are LEDs important?</a:t>
            </a:r>
          </a:p>
          <a:p>
            <a:endParaRPr lang="en-GB" dirty="0"/>
          </a:p>
          <a:p>
            <a:r>
              <a:rPr lang="en-GB" dirty="0"/>
              <a:t>Simple easy change, that has immediate effect, they have much longer life and do not contain mercury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1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FIT or RHI available for lighting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site can't afford the expense of replacing their lighting themselves then how will it be paid for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Services Agreements (ESAs)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performance-based contracts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provider agrees to finance, develop and deploy energy efficiency/renewable energy projects for clients without any upfront capital expenditures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 agrees to pay back the project costs through energy savings realized on utility bills over the ESA term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0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Contract states that they must use energy efficient LEDs, not old bulbs. Also, must monitor their bills and report on savings to supplier (i.e. community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1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Contract states that they must use energy efficient LEDs, not old bulbs. Also, must monitor their bills and report on savings to supplier (i.e. community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0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project at Devas Youth Club. Set up funded by LCEF, capital expense covered by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7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Capital expense can be covered by loan, grant or possibly crowd sourcing donations.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DDB6F-83F5-4EE5-A82D-E40BB6E26D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6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B7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100AFF-9B6A-4D37-BCE1-473675672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36" y="3509963"/>
            <a:ext cx="1999727" cy="1986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74060-D69C-4841-9007-9A8B2FB9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53A9A-B1CC-486E-8FC7-9FF6B57B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A5BF-B2A4-49BB-9A15-A207A86735E4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A9A02-2D70-46DE-94D6-2DB619A4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08AE4-14FA-4848-884D-11846F99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365E-A037-4FC5-B10B-11CFE82F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8B248-1776-4304-9660-7AB659B63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231B-F600-4D8A-93FD-20A9EB8E9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6EE3C-65FD-4F5D-8979-2187F569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242D-AA58-4B9A-87EA-2703CF47907A}" type="datetime4">
              <a:rPr lang="en-GB" smtClean="0"/>
              <a:t>29 May 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4AD70-A550-441F-97AB-B0F544BE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94A4A-A34F-4A95-AC03-241F2D03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2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7598F-C26C-4B4B-A986-51B830C8C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2E61-09A1-4914-B55A-A2E8350B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DC2-F2D3-43D1-A86B-23A0505B6201}" type="datetime4">
              <a:rPr lang="en-GB" smtClean="0"/>
              <a:t>29 May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F9A1-8378-4ED7-A08B-33C02B75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507AA-E71F-4B5C-AD2D-E9EB3DF3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E981C-1BA0-47C5-9983-05C11E43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1B783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40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4B0B3-68DD-49F5-ACEE-A4464879C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3F8F-9707-481D-BE45-780F59910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E0EB5-D47B-4280-B2E3-900C61DF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981-B65F-4D0C-B400-645B709E7FE2}" type="datetime4">
              <a:rPr lang="en-GB" smtClean="0"/>
              <a:t>29 May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D2B3-738C-452E-AE2D-51A7F208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3EA4-ACBB-4629-B077-2C893AD6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1B7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53A9A-B1CC-486E-8FC7-9FF6B57B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A5BF-B2A4-49BB-9A15-A207A86735E4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A9A02-2D70-46DE-94D6-2DB619A4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08AE4-14FA-4848-884D-11846F99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100AFF-9B6A-4D37-BCE1-473675672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73" y="0"/>
            <a:ext cx="1999727" cy="19863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950FCF-278A-4204-9093-7C1D23E3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1065-2CBB-469E-905A-8797D30B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D788B-7108-4C21-AD5E-CFAB7854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EED59-B72F-47DA-9F59-CDC45BED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2073B-3028-4E28-8FE3-E21AE9B4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C1F662-6EFF-480B-A313-633EC63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1B783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08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8C38-AED7-45A5-9D9E-9BAD1EB1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4DC52-0E33-4B5A-BFBB-2BFB9F62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8287-3708-4434-9E5A-4548D4AD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2B82-4F09-4C52-9771-BA74B45B9FC6}" type="datetime4">
              <a:rPr lang="en-GB" smtClean="0"/>
              <a:t>29 May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58C25-BF9D-4B55-8939-E7383E73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373F-D5B3-4052-995D-23AD5439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FF7F-F844-4288-ACAD-E14674133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00C97-448A-427D-86CE-A014E2E1F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6D957-0BA1-473C-99ED-149FB5E4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B947-48AA-4377-977D-0F4DA1AA6E4E}" type="datetime4">
              <a:rPr lang="en-GB" smtClean="0"/>
              <a:t>29 May 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3C368-5832-4C85-BE4A-EEF96638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8366-4E11-462B-882D-2C5F27D8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D6BD5F-66B0-434B-A6F9-243BF539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1B783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03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A0757-AADE-46D5-A7C6-48AA922A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9CF7F-28BB-425C-A3FF-CD56417A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32AEE-C7B2-4DF8-A54F-5B50E20F5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2D4D6-004F-4B42-BDCA-036443D9B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23195-9F02-4BC6-804B-6B540598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36FD-FB80-4865-8EA2-4D9826B7FDA3}" type="datetime4">
              <a:rPr lang="en-GB" smtClean="0"/>
              <a:t>29 May 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86A75-0A27-4D1A-A6CA-00F78286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BBAC9-38AE-4EC0-93C3-9832D3B8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0EF764-6BC2-4339-8D47-00A9561C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1B783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DA034-3EDC-41F4-8E91-ACEC8EE4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8D78-5A23-4A47-A302-48B1DFA49574}" type="datetime4">
              <a:rPr lang="en-GB" smtClean="0"/>
              <a:t>29 May 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40A4A-6730-4960-9C68-B5803965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6D25-278A-4393-BBF8-579E2F39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45C997-5CE5-4348-9F01-D3F1BBAB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1B783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01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620B2-93CF-47AF-B240-73E60F5F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53-2BC0-40B6-90CC-7DA8606D9ED6}" type="datetime4">
              <a:rPr lang="en-GB" smtClean="0"/>
              <a:t>29 May 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67545-3B80-40E7-B186-A52F92B9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2E777-AEA3-4B36-A4AF-5E16696C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8705-F325-4A29-94B1-E97B0E77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0096-3E9C-4D09-A951-31B8EEE7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DC909-8D3C-4503-AB14-3EF200895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20ABA-05C5-4333-8E7F-8E957EB1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64A7-E258-4781-AEC4-CF51CBCA2F2E}" type="datetime4">
              <a:rPr lang="en-GB" smtClean="0"/>
              <a:t>29 May 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D3A32-002B-49A1-8DBB-1E33B83D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4E010-3EC9-4FFE-A089-23B7A340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B1BB-EE97-4F1B-8DC0-9E657356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3491"/>
            <a:ext cx="10515600" cy="422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04F6-F4A8-4FC6-A616-259AF90E8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BC87-435A-48C5-A7BF-38AC1D4ACFBB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A3D4-6C41-4D5B-B610-DF843749A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Clean Energy - Community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13652-96C7-445C-9ABF-A4DA9636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6FDA629-D0A8-47DA-BD15-6667C230E6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1A83E-8E53-4B03-ACC8-D6274A991B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7" y="365125"/>
            <a:ext cx="1212273" cy="13436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C877A8-C493-45A2-9744-8D3DB6CF03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63494"/>
            <a:ext cx="10515600" cy="0"/>
          </a:xfrm>
          <a:prstGeom prst="line">
            <a:avLst/>
          </a:prstGeom>
          <a:ln w="38100">
            <a:solidFill>
              <a:srgbClr val="68B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rewenergy.london" TargetMode="External"/><Relationship Id="rId2" Type="http://schemas.openxmlformats.org/officeDocument/2006/relationships/hyperlink" Target="http://crewenergy.londo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857F-8170-4045-94EB-9FDFEA7D4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LED</a:t>
            </a:r>
            <a:br>
              <a:rPr lang="en-GB" dirty="0"/>
            </a:br>
            <a:r>
              <a:rPr lang="en-GB" sz="4400" dirty="0"/>
              <a:t>Community Energy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2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5443-B2DB-477B-9A1D-B252041D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Why LEDs?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0CF4-C5F5-44AA-AE7D-57D99378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91"/>
            <a:ext cx="10515600" cy="4223471"/>
          </a:xfrm>
        </p:spPr>
        <p:txBody>
          <a:bodyPr>
            <a:normAutofit/>
          </a:bodyPr>
          <a:lstStyle/>
          <a:p>
            <a:r>
              <a:rPr lang="en-GB" b="1" dirty="0"/>
              <a:t>15GW</a:t>
            </a:r>
            <a:r>
              <a:rPr lang="en-GB" dirty="0"/>
              <a:t> used for lighting across UK at peak time in December</a:t>
            </a:r>
          </a:p>
          <a:p>
            <a:r>
              <a:rPr lang="en-GB" b="1" dirty="0"/>
              <a:t>29%</a:t>
            </a:r>
            <a:r>
              <a:rPr lang="en-GB" dirty="0"/>
              <a:t> of total UK demand (52GW)</a:t>
            </a:r>
          </a:p>
          <a:p>
            <a:r>
              <a:rPr lang="en-GB" dirty="0"/>
              <a:t>Switching to LEDs could reduce energy demand of country by </a:t>
            </a:r>
            <a:r>
              <a:rPr lang="en-GB" b="1" dirty="0"/>
              <a:t>15%</a:t>
            </a:r>
          </a:p>
          <a:p>
            <a:r>
              <a:rPr lang="en-GB" dirty="0"/>
              <a:t>Still small fraction of total stock of lightbulbs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0954F-B236-46A8-A885-F9249B50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F3D28-71E9-473C-B95E-90672A63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579C0E-80DE-41EC-B09C-151D4C5E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66AA-A956-42A4-B504-46374FF2923B}" type="datetime4">
              <a:rPr lang="en-GB" smtClean="0"/>
              <a:t>29 May 2019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D6342-3C1B-48B2-B9AF-71F18FE34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/>
          <a:stretch/>
        </p:blipFill>
        <p:spPr>
          <a:xfrm>
            <a:off x="3173589" y="4015669"/>
            <a:ext cx="5844822" cy="2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Financial Model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B8DC38-3BA9-4404-9751-DDE93125E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816199"/>
              </p:ext>
            </p:extLst>
          </p:nvPr>
        </p:nvGraphicFramePr>
        <p:xfrm>
          <a:off x="5561045" y="1953492"/>
          <a:ext cx="5792755" cy="440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5CD23E4-857B-4B18-A26F-06E1050B9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3491"/>
            <a:ext cx="5049416" cy="4223471"/>
          </a:xfrm>
        </p:spPr>
        <p:txBody>
          <a:bodyPr/>
          <a:lstStyle/>
          <a:p>
            <a:r>
              <a:rPr lang="en-GB" dirty="0"/>
              <a:t>Energy Services Agreement</a:t>
            </a:r>
          </a:p>
          <a:p>
            <a:r>
              <a:rPr lang="en-GB" dirty="0"/>
              <a:t>Sell lighting not lights</a:t>
            </a:r>
          </a:p>
        </p:txBody>
      </p:sp>
    </p:spTree>
    <p:extLst>
      <p:ext uri="{BB962C8B-B14F-4D97-AF65-F5344CB8AC3E}">
        <p14:creationId xmlns:p14="http://schemas.microsoft.com/office/powerpoint/2010/main" val="36403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4BD6-E07A-4819-883E-12429548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3491"/>
            <a:ext cx="5049416" cy="4223471"/>
          </a:xfrm>
        </p:spPr>
        <p:txBody>
          <a:bodyPr/>
          <a:lstStyle/>
          <a:p>
            <a:r>
              <a:rPr lang="en-GB" dirty="0"/>
              <a:t>Energy Services Agreement</a:t>
            </a:r>
          </a:p>
          <a:p>
            <a:r>
              <a:rPr lang="en-GB" dirty="0"/>
              <a:t>Sell lighting not lights</a:t>
            </a:r>
          </a:p>
          <a:p>
            <a:r>
              <a:rPr lang="en-GB" dirty="0"/>
              <a:t>Loan paid back from portion of money saved each month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Financial Model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5B4267C-A4CF-4377-89E0-9251CF21FDE3}"/>
              </a:ext>
            </a:extLst>
          </p:cNvPr>
          <p:cNvGraphicFramePr>
            <a:graphicFrameLocks/>
          </p:cNvGraphicFramePr>
          <p:nvPr/>
        </p:nvGraphicFramePr>
        <p:xfrm>
          <a:off x="5570376" y="1953491"/>
          <a:ext cx="5783424" cy="440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40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Financial Model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62E38C-7F4D-4D54-9BA1-846CC4DA0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90887"/>
              </p:ext>
            </p:extLst>
          </p:nvPr>
        </p:nvGraphicFramePr>
        <p:xfrm>
          <a:off x="5570375" y="1972151"/>
          <a:ext cx="5783424" cy="440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EF5B86B-436F-4E9B-9128-FA2D188B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3491"/>
            <a:ext cx="5049416" cy="4223471"/>
          </a:xfrm>
        </p:spPr>
        <p:txBody>
          <a:bodyPr/>
          <a:lstStyle/>
          <a:p>
            <a:r>
              <a:rPr lang="en-GB" dirty="0"/>
              <a:t>Energy Services Agreement</a:t>
            </a:r>
          </a:p>
          <a:p>
            <a:r>
              <a:rPr lang="en-GB" dirty="0"/>
              <a:t>Sell lighting not lights</a:t>
            </a:r>
          </a:p>
          <a:p>
            <a:r>
              <a:rPr lang="en-GB" dirty="0"/>
              <a:t>Loan paid back from portion of money saved each month</a:t>
            </a:r>
          </a:p>
          <a:p>
            <a:r>
              <a:rPr lang="en-GB" dirty="0"/>
              <a:t>After end of contract term customer retains all savings</a:t>
            </a:r>
          </a:p>
        </p:txBody>
      </p:sp>
    </p:spTree>
    <p:extLst>
      <p:ext uri="{BB962C8B-B14F-4D97-AF65-F5344CB8AC3E}">
        <p14:creationId xmlns:p14="http://schemas.microsoft.com/office/powerpoint/2010/main" val="90970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4BD6-E07A-4819-883E-12429548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91"/>
            <a:ext cx="6630681" cy="4223471"/>
          </a:xfrm>
        </p:spPr>
        <p:txBody>
          <a:bodyPr/>
          <a:lstStyle/>
          <a:p>
            <a:r>
              <a:rPr lang="en-GB" dirty="0"/>
              <a:t>Doddington &amp; Rollo Community Association, Battersea</a:t>
            </a:r>
          </a:p>
          <a:p>
            <a:r>
              <a:rPr lang="en-GB" dirty="0"/>
              <a:t>Over 550 lights with motion sensors</a:t>
            </a:r>
          </a:p>
          <a:p>
            <a:r>
              <a:rPr lang="en-GB" dirty="0"/>
              <a:t>Installation cost £22k</a:t>
            </a:r>
          </a:p>
          <a:p>
            <a:r>
              <a:rPr lang="en-GB" dirty="0"/>
              <a:t>Reduced bills by average of £600 / month</a:t>
            </a:r>
          </a:p>
          <a:p>
            <a:r>
              <a:rPr lang="en-GB" dirty="0"/>
              <a:t>10 year contract term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Example: DRCA</a:t>
            </a:r>
          </a:p>
        </p:txBody>
      </p:sp>
      <p:pic>
        <p:nvPicPr>
          <p:cNvPr id="8" name="Picture 7" descr="Doddington and Rollo Community Association">
            <a:extLst>
              <a:ext uri="{FF2B5EF4-FFF2-40B4-BE49-F238E27FC236}">
                <a16:creationId xmlns:a16="http://schemas.microsoft.com/office/drawing/2014/main" id="{94957173-25AA-44FB-8DAA-CBB87236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5" r="4055" b="24236"/>
          <a:stretch/>
        </p:blipFill>
        <p:spPr>
          <a:xfrm>
            <a:off x="7534836" y="2068751"/>
            <a:ext cx="3818964" cy="39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4BD6-E07A-4819-883E-12429548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3491"/>
            <a:ext cx="6192691" cy="4223471"/>
          </a:xfrm>
        </p:spPr>
        <p:txBody>
          <a:bodyPr>
            <a:normAutofit/>
          </a:bodyPr>
          <a:lstStyle/>
          <a:p>
            <a:r>
              <a:rPr lang="en-GB" dirty="0"/>
              <a:t>Cheap</a:t>
            </a:r>
          </a:p>
          <a:p>
            <a:pPr lvl="1"/>
            <a:r>
              <a:rPr lang="en-GB" sz="2000" dirty="0"/>
              <a:t>Low capital expense</a:t>
            </a:r>
          </a:p>
          <a:p>
            <a:pPr lvl="1"/>
            <a:r>
              <a:rPr lang="en-GB" sz="2000" dirty="0"/>
              <a:t>Typically doesn’t need a share offer</a:t>
            </a:r>
          </a:p>
          <a:p>
            <a:r>
              <a:rPr lang="en-GB" dirty="0"/>
              <a:t>Simple to install</a:t>
            </a:r>
          </a:p>
          <a:p>
            <a:r>
              <a:rPr lang="en-GB" dirty="0"/>
              <a:t>Minimal paperwork</a:t>
            </a:r>
          </a:p>
          <a:p>
            <a:pPr lvl="1"/>
            <a:r>
              <a:rPr lang="en-GB" sz="2000" dirty="0"/>
              <a:t>Don’t need planning permission etc.</a:t>
            </a:r>
          </a:p>
          <a:p>
            <a:r>
              <a:rPr lang="en-GB" dirty="0"/>
              <a:t>Financial model does not rely upon government subsidies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36000"/>
          <a:lstStyle/>
          <a:p>
            <a:r>
              <a:rPr lang="en-GB" b="0" dirty="0"/>
              <a:t>Advantages</a:t>
            </a:r>
            <a:endParaRPr lang="en-GB" dirty="0"/>
          </a:p>
        </p:txBody>
      </p:sp>
      <p:pic>
        <p:nvPicPr>
          <p:cNvPr id="8" name="Picture 7" descr="Changing a light bulb">
            <a:extLst>
              <a:ext uri="{FF2B5EF4-FFF2-40B4-BE49-F238E27FC236}">
                <a16:creationId xmlns:a16="http://schemas.microsoft.com/office/drawing/2014/main" id="{C54AC26B-F0ED-47A5-A5D7-DE23910C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63" y="1953491"/>
            <a:ext cx="4261437" cy="42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4BD6-E07A-4819-883E-12429548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347"/>
            <a:ext cx="7232780" cy="4228615"/>
          </a:xfrm>
        </p:spPr>
        <p:txBody>
          <a:bodyPr/>
          <a:lstStyle/>
          <a:p>
            <a:r>
              <a:rPr lang="en-GB" dirty="0"/>
              <a:t>Requires sites with large demand for lighting</a:t>
            </a:r>
          </a:p>
          <a:p>
            <a:pPr lvl="1"/>
            <a:r>
              <a:rPr lang="en-GB" sz="2000" dirty="0"/>
              <a:t>Lighting bills need to be sufficiently large that switching to LEDs generates significant savings</a:t>
            </a:r>
          </a:p>
          <a:p>
            <a:r>
              <a:rPr lang="en-GB" dirty="0"/>
              <a:t>Custom bulbs / fittings</a:t>
            </a:r>
          </a:p>
          <a:p>
            <a:pPr lvl="1"/>
            <a:r>
              <a:rPr lang="en-GB" sz="2000" dirty="0"/>
              <a:t>Escalates prices quickly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6FDA629-D0A8-47DA-BD15-6667C230E6C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</p:spPr>
        <p:txBody>
          <a:bodyPr bIns="36000"/>
          <a:lstStyle/>
          <a:p>
            <a:r>
              <a:rPr lang="en-GB" b="0" dirty="0"/>
              <a:t>Challenges</a:t>
            </a:r>
            <a:endParaRPr lang="en-GB" dirty="0"/>
          </a:p>
        </p:txBody>
      </p:sp>
      <p:pic>
        <p:nvPicPr>
          <p:cNvPr id="14" name="Picture 13" descr="Battersea Park lamppost">
            <a:extLst>
              <a:ext uri="{FF2B5EF4-FFF2-40B4-BE49-F238E27FC236}">
                <a16:creationId xmlns:a16="http://schemas.microsoft.com/office/drawing/2014/main" id="{37B579BC-4F3D-4ED6-825F-D2A0CA99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1" y="1948347"/>
            <a:ext cx="3282820" cy="44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74BD6-E07A-4819-883E-12429548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hlinkClick r:id="rId2"/>
              </a:rPr>
              <a:t>http://crewenergy.london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hlinkClick r:id="rId3"/>
              </a:rPr>
              <a:t>info@crewenergy.london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Twitter: @</a:t>
            </a:r>
            <a:r>
              <a:rPr lang="en-GB" dirty="0" err="1"/>
              <a:t>CREWenergyLDN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Instagram: @</a:t>
            </a:r>
            <a:r>
              <a:rPr lang="en-GB" dirty="0" err="1"/>
              <a:t>CREWenergyLDN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36D3-D8FE-4539-BC61-204736D0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2D1F-5F03-4232-BBFF-EEB8012E4EBF}" type="datetime4">
              <a:rPr lang="en-GB" smtClean="0"/>
              <a:t>29 May 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27B0-A469-480E-9355-68F0854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 Energy - Community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2CA1-9D87-49EC-8EAD-28DF4A4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A629-D0A8-47DA-BD15-6667C230E6C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CB689-A9C1-41C4-8D59-08CA9AA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Get in touch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3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498</Words>
  <Application>Microsoft Office PowerPoint</Application>
  <PresentationFormat>Widescreen</PresentationFormat>
  <Paragraphs>90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LED Community Energy Projects</vt:lpstr>
      <vt:lpstr>Why LEDs?</vt:lpstr>
      <vt:lpstr>Financial Model</vt:lpstr>
      <vt:lpstr>Financial Model</vt:lpstr>
      <vt:lpstr>Financial Model</vt:lpstr>
      <vt:lpstr>Example: DRCA</vt:lpstr>
      <vt:lpstr>Advantages</vt:lpstr>
      <vt:lpstr>Challenges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Community Energy Projects</dc:title>
  <dc:creator>Tim Watson</dc:creator>
  <cp:lastModifiedBy>Tim Watson</cp:lastModifiedBy>
  <cp:revision>14</cp:revision>
  <dcterms:created xsi:type="dcterms:W3CDTF">2019-05-28T17:01:49Z</dcterms:created>
  <dcterms:modified xsi:type="dcterms:W3CDTF">2019-05-29T14:26:34Z</dcterms:modified>
</cp:coreProperties>
</file>