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00" r:id="rId3"/>
    <p:sldId id="301" r:id="rId4"/>
    <p:sldId id="302" r:id="rId5"/>
    <p:sldId id="275" r:id="rId6"/>
    <p:sldId id="292" r:id="rId7"/>
    <p:sldId id="269" r:id="rId8"/>
    <p:sldId id="270" r:id="rId9"/>
    <p:sldId id="289" r:id="rId10"/>
    <p:sldId id="271" r:id="rId11"/>
    <p:sldId id="272" r:id="rId12"/>
    <p:sldId id="293" r:id="rId13"/>
    <p:sldId id="273" r:id="rId14"/>
    <p:sldId id="294" r:id="rId15"/>
    <p:sldId id="282" r:id="rId16"/>
    <p:sldId id="286" r:id="rId17"/>
    <p:sldId id="287" r:id="rId18"/>
    <p:sldId id="295" r:id="rId19"/>
    <p:sldId id="288" r:id="rId20"/>
    <p:sldId id="285" r:id="rId21"/>
    <p:sldId id="284" r:id="rId22"/>
    <p:sldId id="303" r:id="rId23"/>
    <p:sldId id="296" r:id="rId24"/>
    <p:sldId id="291" r:id="rId25"/>
    <p:sldId id="299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1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165945-C23B-487D-B23B-E087D509E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3680B17-3C7F-4673-A1A6-D9FD1F20A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3497FF-9D91-4770-8835-873E2CFC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A184DE-4B8E-4FF9-BB9A-61C907DB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8B5F5A-BD4C-4C07-A1F8-79A01B23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0397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51DE4B-275E-4DF5-8AE4-B8C3518B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B2474-E6D5-4994-949D-402C371AE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4D1078-8ECA-47B0-A364-2ABC55EC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0613A7-FF78-4D11-AD9F-96D2D094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5EBBC5-BCEB-487D-A72E-9CBBB458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6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C711BEF-F6F0-4906-B251-5D8BB49CF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479CFB-951B-43F8-B0CF-E9424946F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0AC1C4-0ED9-496B-8F36-91C886D3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AFB219-DB86-45B2-B1C6-2938534F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3E03F0-2510-4D71-915B-291632A9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845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577A7-7F00-4742-95A1-42430C61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EC2257-4B8E-42D4-A97E-348DB724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CC50EF-8257-41A7-B939-4D8D8F89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786B8A-C9BC-4A36-AE20-E43D7FDC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37663E-7FBE-469A-A95E-178FD4B7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815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830F4-C18D-4FB2-B957-9AD38C8E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F76570-B2F3-496D-AF84-AC160C9D8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6864ED-6E8A-42C4-87BB-A7C8036A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ADCED3-B8B0-4930-8A84-BBD4918E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072F84-BEAE-4AB5-B23A-F414974C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726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11E95-2455-4F54-8FE3-3DF685DE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E61552-D820-4341-BB6C-165B31225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CB1199-897E-4718-A7D9-7FDE0424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DE8F36-3525-4037-8CA6-B3B31447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CF7957-B135-4E49-A494-59F5FAC3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18D837-B257-42EC-8059-E1AD8F6E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1180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9758D-A8A6-4089-9004-DAA129409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4ABB90-E313-4EF6-931D-1D1E0A8C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6A280-6E5B-4802-9DFD-906CE1AF4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373F6AB-F09D-45F5-A247-C6AE8098C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BEEB47-9076-4BEE-8B2A-01B45DA08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AAB253-CE7C-4EB6-8716-438C92F2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E67DE7-0C0E-4EE0-946F-92FC416D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E1B653B-94D0-4072-820C-E99AB60D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7565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26636C-A086-475A-B893-69B06C1D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F4CB429-DDBD-4A28-B6CD-BF57CD97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0425FA-0326-4C84-B8C3-EB7406E9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2DD26C-776B-44FE-9156-A432B7B5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1190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749F50E-247D-40F6-B3F7-1BCEAA43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0592E4A-8A77-416A-A326-46C711B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C5A2AF-F8C5-49DE-B1C5-D8631C9C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6128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32771-9EE1-4E5A-820D-3143975D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CD5699-499C-46E8-9DEA-DCB550B40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8DC8F5-F67E-4B72-B4D2-6DC423937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BEE9DB-4050-4343-A07D-61161086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B5DBFF-8084-4950-97B0-09286BF8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61A0F-66BE-4583-B04C-285104C1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570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30CEA-1233-438A-8D70-A30CF84E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D74C9D-963E-402A-889D-DA05B498E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397C29-6D27-4472-A139-FBE482F1E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5C25CB-A4E4-4CF2-B339-203D5F17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F5CA37-7ECD-461A-B62E-FD691D12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7A97D5-0EFC-435B-804E-547B8B45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970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2F8A554-5692-4D53-8E48-F9115C29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38A055-072A-4FA9-892D-02A889208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DE5B7E-0F42-42EA-B20F-E9A051E92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38102-D513-489F-9879-4BEE99E76B4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67ECF6-1CB2-4211-AC3B-B22A9B9A5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6034C-3C0B-4BA6-899B-86E9B8C5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1CD0-4A37-417C-A87F-14660839E8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991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.uk/url?sa=i&amp;rct=j&amp;q=&amp;esrc=s&amp;source=images&amp;cd=&amp;cad=rja&amp;uact=8&amp;ved=2ahUKEwjcremGjLPdAhVQWxoKHegDAV8QjRx6BAgBEAU&amp;url=https://twitter.com/ttealing&amp;psig=AOvVaw3wmzZEFGXchCZvdYi2A234&amp;ust=153676021022598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sa=i&amp;rct=j&amp;q=&amp;esrc=s&amp;source=images&amp;cd=&amp;cad=rja&amp;uact=8&amp;ved=2ahUKEwi56qyXjLPdAhUl-YUKHTIJDfIQjRx6BAgBEAU&amp;url=https://www.ealingfamiliesdirectory.org.uk/kb5/ealing/directory/service.page?id=tuKgLTVf5sc&amp;psig=AOvVaw3LSCR7imWrCHUsnl7XgPNo&amp;ust=153676024564490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.uk/url?sa=i&amp;rct=j&amp;q=&amp;esrc=s&amp;source=images&amp;cd=&amp;cad=rja&amp;uact=8&amp;ved=2ahUKEwio5IKm_tvfAhUGnRoKHQIHAjwQjRx6BAgBEAU&amp;url=https://www.cosmur.co.uk/case_studies/education/drayton-green-primary-school/&amp;psig=AOvVaw3xkC7xLVmCduGcJ4y-SM2m&amp;ust=154696135897338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ved=2ahUKEwiXm-fo94vjAhVFgRoKHf9zBk0QjRx6BAgBEAU&amp;url=https://www.pinterest.com/polyphonyin5/transition-towns/&amp;psig=AOvVaw2p9fe4yKBKeW_loRlpHRNr&amp;ust=156180298718298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google.co.uk/url?sa=i&amp;rct=j&amp;q=&amp;esrc=s&amp;source=images&amp;cd=&amp;cad=rja&amp;uact=8&amp;ved=2ahUKEwiJg6-8n-LdAhVNyxoKHXBVCF8QjRx6BAgBEAU&amp;url=http://www.wikiwand.com/en/Ealing_London_Borough_Council&amp;psig=AOvVaw2SDC4Azxd0Uk7KKMBsmLGc&amp;ust=153838026364844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s://www.google.co.uk/url?sa=i&amp;rct=j&amp;q=&amp;esrc=s&amp;source=images&amp;cd=&amp;cad=rja&amp;uact=8&amp;ved=2ahUKEwiPxrngoOLdAhUN6RoKHenDBa0QjRx6BAgBEAU&amp;url=http://ruahaenergy.com/solar/solar-overview/&amp;psig=AOvVaw2onEvbs8fC919d5TXxpLad&amp;ust=153838053296605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s://www.google.co.uk/url?sa=i&amp;rct=j&amp;q=&amp;esrc=s&amp;source=images&amp;cd=&amp;cad=rja&amp;uact=8&amp;ved=2ahUKEwiCmqv3gNzfAhVIyxoKHTHmDjQQjRx6BAgBEAU&amp;url=http://harrow.gov.uk/&amp;psig=AOvVaw0TVh_uEfmzbLetHGiOaY37&amp;ust=15469620666695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ved=2ahUKEwi1mL_a7IvjAhVHURoKHRlWDz8QjRx6BAgBEAU&amp;url=http://www.wiltshire.gov.uk/news/articles/high-streets-fund-salisbury&amp;psig=AOvVaw2hLPPGDZE0YxSGZVLm5U03&amp;ust=1561799930972270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s://www.google.co.uk/url?sa=i&amp;rct=j&amp;q=&amp;esrc=s&amp;source=images&amp;cd=&amp;ved=2ahUKEwj30uD_5YvjAhWh4YUKHXV8AwcQjRx6BAgBEAU&amp;url=https://www.mylondon.news/news/local-news/school-children-first-taste-local-6328184&amp;psig=AOvVaw1rbzy6wc7BiEkO3kfAdOPD&amp;ust=156179823560793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google.co.uk/url?sa=i&amp;rct=j&amp;q=&amp;esrc=s&amp;source=images&amp;cd=&amp;ved=2ahUKEwigzMyM8IvjAhX96OAKHRw1BVoQjRx6BAgBEAU&amp;url=https://www.uk.coop/newsroom/co-op-year-awards-2019-shortlist-announced&amp;psig=AOvVaw2JIIWo_35KlCm3pEXjpmHM&amp;ust=15618009523820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q5afLtvzhAhWm3eAKHawjAhgQjRx6BAgBEAU&amp;url=https://www.bbc.co.uk/programmes/m00049b1&amp;psig=AOvVaw3Ih56fKGV698hwFnzOPs8M&amp;ust=1556872072573237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9w4i3tfzhAhUOExQKHYeLC6sQjRx6BAgBEAU&amp;url=https://www.climatechangenews.com/2019/04/24/paris-agreement-always-needed-extinction-rebellion-greta-thunberg/&amp;psig=AOvVaw08mTBpItKEqg96UmuSFahP&amp;ust=1556871735127601" TargetMode="External"/><Relationship Id="rId5" Type="http://schemas.openxmlformats.org/officeDocument/2006/relationships/image" Target="../media/image46.jpeg"/><Relationship Id="rId10" Type="http://schemas.openxmlformats.org/officeDocument/2006/relationships/image" Target="../media/image49.jpeg"/><Relationship Id="rId4" Type="http://schemas.openxmlformats.org/officeDocument/2006/relationships/hyperlink" Target="https://www.google.com/url?sa=i&amp;rct=j&amp;q=&amp;esrc=s&amp;source=images&amp;cd=&amp;cad=rja&amp;uact=8&amp;ved=2ahUKEwj93_iTtfzhAhURQRQKHZx-AvgQjRx6BAgBEAU&amp;url=https://www.vox.com/energy-and-environment/2019/4/24/18511491/climate-change-protests-london-extinction-rebellion&amp;psig=AOvVaw3AV7MUdMWpYD9qb_b8J5R9&amp;ust=1556871684632293" TargetMode="External"/><Relationship Id="rId9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UwMXSw_zhAhWOHRQKHanWCtwQjRx6BAgBEAU&amp;url=https://fineartamerica.com/featured/bonds-or-bondage-ww2-propaganda-war-is-hell-store.html?product=poster&amp;psig=AOvVaw2hx5VuF0fdsrh8GyiUJZxW&amp;ust=1556875457059552" TargetMode="External"/><Relationship Id="rId13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12" Type="http://schemas.openxmlformats.org/officeDocument/2006/relationships/hyperlink" Target="https://www.google.com/url?sa=i&amp;rct=j&amp;q=&amp;esrc=s&amp;source=images&amp;cd=&amp;cad=rja&amp;uact=8&amp;ved=2ahUKEwjrxbLpvvzhAhXPBWMBHfPgAdYQjRx6BAgBEAU&amp;url=https://www.pinterest.com/delcoema/emergency-preparedness-slogans/&amp;psig=AOvVaw2bEEPWQpSfBqS6nSyPIpU2&amp;ust=1556874266672648" TargetMode="External"/><Relationship Id="rId2" Type="http://schemas.openxmlformats.org/officeDocument/2006/relationships/hyperlink" Target="https://www.google.com/url?sa=i&amp;rct=j&amp;q=&amp;esrc=s&amp;source=images&amp;cd=&amp;cad=rja&amp;uact=8&amp;ved=2ahUKEwj8n-j6wvzhAhUtAWMBHVuDCuAQjRx6BAgBEAU&amp;url=https://www.amazon.co.uk/Your-Journey-Really-Necessary-Artist/dp/B001VC7H7K&amp;psig=AOvVaw3_vEql9sIC2aTbguk9jvrv&amp;ust=15568753862075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6_4y2w_zhAhXKA2MBHQebCdMQjRx6BAgBEAU&amp;url=https://www.amazon.co.uk/Vintage-Victory-Garden-Vegetables-Poster/dp/B00CMBW10C&amp;psig=AOvVaw2hx5VuF0fdsrh8GyiUJZxW&amp;ust=1556875457059552" TargetMode="External"/><Relationship Id="rId11" Type="http://schemas.openxmlformats.org/officeDocument/2006/relationships/image" Target="../media/image54.jpeg"/><Relationship Id="rId5" Type="http://schemas.openxmlformats.org/officeDocument/2006/relationships/image" Target="../media/image51.jpeg"/><Relationship Id="rId10" Type="http://schemas.openxmlformats.org/officeDocument/2006/relationships/hyperlink" Target="https://www.google.com/url?sa=i&amp;rct=j&amp;q=&amp;esrc=s&amp;source=images&amp;cd=&amp;cad=rja&amp;uact=8&amp;ved=2ahUKEwi7x9SnxPzhAhUIkxQKHapgBZAQjRx6BAgBEAU&amp;url=https://acidcow.com/pics/37656-don-t-waste-food-vintage-posters-11-pics.html&amp;psig=AOvVaw2RNuOP6ODmIAtl4cvZVROL&amp;ust=1556875733413910" TargetMode="External"/><Relationship Id="rId4" Type="http://schemas.openxmlformats.org/officeDocument/2006/relationships/hyperlink" Target="https://www.google.com/url?sa=i&amp;rct=j&amp;q=&amp;esrc=s&amp;source=images&amp;cd=&amp;cad=rja&amp;uact=8&amp;ved=2ahUKEwiqxdCew_zhAhUHnhQKHS__ApkQjRx6BAgBEAU&amp;url=https://www.amazon.co.uk/Vintage-1940s-Kitchen-Waste-Poster/dp/B00DL55LUU&amp;psig=AOvVaw2hx5VuF0fdsrh8GyiUJZxW&amp;ust=1556875457059552" TargetMode="External"/><Relationship Id="rId9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www.google.com/url?sa=i&amp;rct=j&amp;q=&amp;esrc=s&amp;source=images&amp;cd=&amp;cad=rja&amp;uact=8&amp;ved=2ahUKEwj9q8iDls3fAhVI6RoKHR57DroQjRx6BAgBEAU&amp;url=https://www.cbc.ca/books/naomi-klein-how-i-wrote-this-changes-everything-1.4069258&amp;psig=AOvVaw0k92zfmke5vS_KXvGmxRj7&amp;ust=15464523078125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rs.yahoo.com/_ylt=A0WTf2zabZpLoGQAhwhWBQx./SIG=12c4j7fdb/EXP=1268498266/**http:/www.ourdrl.com/img.php?f=2009/06/Food.Inc_l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ved=2ahUKEwiXyNjGls3fAhWQyIUKHax0AJ4QjRx6BAgBEAU&amp;url=https://itunes.apple.com/us/movie/an-inconvenient-truth/id267946259&amp;psig=AOvVaw0FaoHV6EafOBtUyWa7q-8o&amp;ust=1546452452040803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ealingtransition.org.uk/group/community_orchard/photos/community_orchard_lammas1.jpg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jB2PO6neLdAhXiyIUKHetZDfEQjRx6BAgBEAU&amp;url=https://www.pinterest.com/pin/510806782727730443/&amp;psig=AOvVaw0wZLyztEu2vzm9BLo3BhNA&amp;ust=1538379704872455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.jpeg"/><Relationship Id="rId2" Type="http://schemas.openxmlformats.org/officeDocument/2006/relationships/hyperlink" Target="https://www.google.co.uk/url?sa=i&amp;rct=j&amp;q=&amp;esrc=s&amp;source=images&amp;cd=&amp;cad=rja&amp;uact=8&amp;ved=2ahUKEwi1wIPzi7PdAhWKzYUKHRHvBvAQjRx6BAgBEAU&amp;url=https://schools-energy-coop.co.uk/&amp;psig=AOvVaw2h7-6l85yTSlHIY0CExk5b&amp;ust=15367601666058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2ahUKEwi56qyXjLPdAhUl-YUKHTIJDfIQjRx6BAgBEAU&amp;url=https://www.ealingfamiliesdirectory.org.uk/kb5/ealing/directory/service.page?id=tuKgLTVf5sc&amp;psig=AOvVaw3LSCR7imWrCHUsnl7XgPNo&amp;ust=1536760245644905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.png"/><Relationship Id="rId10" Type="http://schemas.openxmlformats.org/officeDocument/2006/relationships/hyperlink" Target="https://www.google.co.uk/url?sa=i&amp;rct=j&amp;q=&amp;esrc=s&amp;source=images&amp;cd=&amp;cad=rja&amp;uact=8&amp;ved=2ahUKEwi63aC5gtzfAhWMy4UKHVz9ABAQjRx6BAgBEAU&amp;url=https://twitter.com/jojusolar&amp;psig=AOvVaw0Ywx8cB1tK6zwp-eRn3O3r&amp;ust=1546962474879153" TargetMode="External"/><Relationship Id="rId4" Type="http://schemas.openxmlformats.org/officeDocument/2006/relationships/hyperlink" Target="https://www.google.co.uk/url?sa=i&amp;rct=j&amp;q=&amp;esrc=s&amp;source=images&amp;cd=&amp;cad=rja&amp;uact=8&amp;ved=2ahUKEwjcremGjLPdAhVQWxoKHegDAV8QjRx6BAgBEAU&amp;url=https://twitter.com/ttealing&amp;psig=AOvVaw3wmzZEFGXchCZvdYi2A234&amp;ust=1536760210225983" TargetMode="Externa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ealing transi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233"/>
          <a:stretch>
            <a:fillRect/>
          </a:stretch>
        </p:blipFill>
        <p:spPr bwMode="auto">
          <a:xfrm>
            <a:off x="2634342" y="2309175"/>
            <a:ext cx="3056709" cy="1479053"/>
          </a:xfrm>
          <a:prstGeom prst="rect">
            <a:avLst/>
          </a:prstGeom>
          <a:noFill/>
        </p:spPr>
      </p:pic>
      <p:pic>
        <p:nvPicPr>
          <p:cNvPr id="5" name="Picture 6" descr="Image result for ealing counci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8515" y="1981200"/>
            <a:ext cx="2616503" cy="1956484"/>
          </a:xfrm>
          <a:prstGeom prst="rect">
            <a:avLst/>
          </a:prstGeom>
          <a:noFill/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849086" y="4360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Ealing Schools Solar Programme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9E3E88A-B5D4-4431-9CCF-6E60C968102E}"/>
              </a:ext>
            </a:extLst>
          </p:cNvPr>
          <p:cNvSpPr/>
          <p:nvPr/>
        </p:nvSpPr>
        <p:spPr>
          <a:xfrm>
            <a:off x="1719943" y="710996"/>
            <a:ext cx="8784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Fielding Primary – </a:t>
            </a:r>
            <a:r>
              <a:rPr lang="en-GB" sz="3600" dirty="0" smtClean="0"/>
              <a:t>30 </a:t>
            </a:r>
            <a:r>
              <a:rPr lang="en-GB" sz="3600" dirty="0" err="1"/>
              <a:t>kWp</a:t>
            </a:r>
            <a:r>
              <a:rPr lang="en-GB" sz="3600" dirty="0"/>
              <a:t> August </a:t>
            </a:r>
            <a:r>
              <a:rPr lang="en-GB" sz="3600" dirty="0" smtClean="0"/>
              <a:t>2018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6D7E86-AA7D-48E4-A4CA-F265510E2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3" y="1970314"/>
            <a:ext cx="5181600" cy="388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7A803F-BA38-4793-96C0-627EA8EEE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9" y="1926771"/>
            <a:ext cx="5213160" cy="3909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4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C9BFA13-F3B9-4625-BCCF-FBB2A322B784}"/>
              </a:ext>
            </a:extLst>
          </p:cNvPr>
          <p:cNvSpPr/>
          <p:nvPr/>
        </p:nvSpPr>
        <p:spPr>
          <a:xfrm>
            <a:off x="1371600" y="265527"/>
            <a:ext cx="9568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Lady Margaret Primary– </a:t>
            </a:r>
            <a:r>
              <a:rPr lang="en-GB" sz="3600" dirty="0" smtClean="0"/>
              <a:t>30 </a:t>
            </a:r>
            <a:r>
              <a:rPr lang="en-GB" sz="3600" dirty="0" err="1"/>
              <a:t>kWp</a:t>
            </a:r>
            <a:r>
              <a:rPr lang="en-GB" sz="3600" dirty="0"/>
              <a:t> August </a:t>
            </a:r>
            <a:r>
              <a:rPr lang="en-GB" sz="3600" dirty="0" smtClean="0"/>
              <a:t>2018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273855-3BCC-426A-8F0E-7A7779BCB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1232120"/>
            <a:ext cx="7167344" cy="5375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59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ound ea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7866" y="838200"/>
            <a:ext cx="9364134" cy="6019800"/>
          </a:xfrm>
          <a:prstGeom prst="rect">
            <a:avLst/>
          </a:prstGeom>
        </p:spPr>
      </p:pic>
      <p:pic>
        <p:nvPicPr>
          <p:cNvPr id="3" name="Picture 2" descr="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23067" cy="32439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8274985-6637-4F42-BEF2-7134DA370737}"/>
              </a:ext>
            </a:extLst>
          </p:cNvPr>
          <p:cNvSpPr/>
          <p:nvPr/>
        </p:nvSpPr>
        <p:spPr>
          <a:xfrm>
            <a:off x="1611086" y="103404"/>
            <a:ext cx="9133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Wood End Infant– 29.7 </a:t>
            </a:r>
            <a:r>
              <a:rPr lang="en-GB" sz="3600" dirty="0" err="1"/>
              <a:t>kWp</a:t>
            </a:r>
            <a:r>
              <a:rPr lang="en-GB" sz="3600" dirty="0"/>
              <a:t> September </a:t>
            </a:r>
            <a:r>
              <a:rPr lang="en-GB" sz="3600" dirty="0" smtClean="0"/>
              <a:t>2018</a:t>
            </a:r>
            <a:endParaRPr lang="en-GB" sz="3600" dirty="0"/>
          </a:p>
        </p:txBody>
      </p:sp>
      <p:pic>
        <p:nvPicPr>
          <p:cNvPr id="5" name="Picture 4" descr="Wood 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12192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57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950" y="257175"/>
            <a:ext cx="6896100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65125"/>
            <a:ext cx="10537371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Drayton Green – 22kWp October 2018 </a:t>
            </a:r>
            <a:endParaRPr lang="en-US" sz="3600" b="1" dirty="0"/>
          </a:p>
        </p:txBody>
      </p:sp>
      <p:pic>
        <p:nvPicPr>
          <p:cNvPr id="6146" name="Picture 2" descr="Image result for drayton green primary schoo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611" y="1722890"/>
            <a:ext cx="6858000" cy="461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Wolf Fields - 30kWp October 2018   </a:t>
            </a:r>
            <a:endParaRPr lang="en-US" sz="3600" b="1" dirty="0"/>
          </a:p>
        </p:txBody>
      </p:sp>
      <p:pic>
        <p:nvPicPr>
          <p:cNvPr id="4" name="Picture 3" descr="Wolf Fiel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599" y="2144485"/>
            <a:ext cx="6773332" cy="380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46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Perivale – 30kWp February 2019  </a:t>
            </a:r>
            <a:endParaRPr lang="en-US" sz="3600" b="1" dirty="0"/>
          </a:p>
        </p:txBody>
      </p:sp>
      <p:pic>
        <p:nvPicPr>
          <p:cNvPr id="4" name="Picture 3" descr="perivale.jpg"/>
          <p:cNvPicPr>
            <a:picLocks noChangeAspect="1"/>
          </p:cNvPicPr>
          <p:nvPr/>
        </p:nvPicPr>
        <p:blipFill>
          <a:blip r:embed="rId2" cstate="print"/>
          <a:srcRect l="1531" t="1292"/>
          <a:stretch>
            <a:fillRect/>
          </a:stretch>
        </p:blipFill>
        <p:spPr>
          <a:xfrm>
            <a:off x="2884714" y="1632857"/>
            <a:ext cx="5993266" cy="4522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v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2237" y="489857"/>
            <a:ext cx="9108678" cy="574300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Also in Progress 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3461657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7 more schools in progress: East Acton are latest to sign </a:t>
            </a:r>
          </a:p>
          <a:p>
            <a:endParaRPr lang="en-GB" dirty="0" smtClean="0"/>
          </a:p>
          <a:p>
            <a:pPr lvl="0">
              <a:defRPr/>
            </a:pPr>
            <a:r>
              <a:rPr lang="en-GB" dirty="0" smtClean="0"/>
              <a:t>Possibility of extra panels at Grange, West Acton </a:t>
            </a:r>
            <a:endParaRPr lang="en-US" dirty="0" smtClean="0"/>
          </a:p>
          <a:p>
            <a:endParaRPr lang="en-GB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44343" y="1847396"/>
            <a:ext cx="45284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west ac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8315" y="1933540"/>
            <a:ext cx="6400800" cy="3338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Transition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26629" cy="4351338"/>
          </a:xfrm>
        </p:spPr>
        <p:txBody>
          <a:bodyPr/>
          <a:lstStyle/>
          <a:p>
            <a:endParaRPr lang="en-GB" i="1" dirty="0" smtClean="0"/>
          </a:p>
          <a:p>
            <a:r>
              <a:rPr lang="en-GB" i="1" dirty="0" smtClean="0"/>
              <a:t>Practical, local action on climate change, energy and food security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‘The power of just doing stuff’  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7" descr="http://grass-routes.org/wp-content/uploads/2008/09/transition-tow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289" y="3516086"/>
            <a:ext cx="2895271" cy="282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Image result for transition tow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2258" y="1395866"/>
            <a:ext cx="2723242" cy="1615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ealing 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59"/>
          <a:stretch>
            <a:fillRect/>
          </a:stretch>
        </p:blipFill>
        <p:spPr bwMode="auto">
          <a:xfrm>
            <a:off x="2271032" y="1273629"/>
            <a:ext cx="7264853" cy="4566304"/>
          </a:xfrm>
          <a:prstGeom prst="rect">
            <a:avLst/>
          </a:prstGeom>
          <a:noFill/>
        </p:spPr>
      </p:pic>
      <p:pic>
        <p:nvPicPr>
          <p:cNvPr id="21512" name="Picture 8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71" y="1828346"/>
            <a:ext cx="332468" cy="332468"/>
          </a:xfrm>
          <a:prstGeom prst="rect">
            <a:avLst/>
          </a:prstGeom>
          <a:noFill/>
        </p:spPr>
      </p:pic>
      <p:pic>
        <p:nvPicPr>
          <p:cNvPr id="6" name="Picture 8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828" y="1806574"/>
            <a:ext cx="332468" cy="332468"/>
          </a:xfrm>
          <a:prstGeom prst="rect">
            <a:avLst/>
          </a:prstGeom>
          <a:noFill/>
        </p:spPr>
      </p:pic>
      <p:pic>
        <p:nvPicPr>
          <p:cNvPr id="7" name="Picture 8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913" y="4528004"/>
            <a:ext cx="332468" cy="332468"/>
          </a:xfrm>
          <a:prstGeom prst="rect">
            <a:avLst/>
          </a:prstGeom>
          <a:noFill/>
        </p:spPr>
      </p:pic>
      <p:pic>
        <p:nvPicPr>
          <p:cNvPr id="8" name="Picture 8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1571" y="4952545"/>
            <a:ext cx="332468" cy="332468"/>
          </a:xfrm>
          <a:prstGeom prst="rect">
            <a:avLst/>
          </a:prstGeom>
          <a:noFill/>
        </p:spPr>
      </p:pic>
      <p:pic>
        <p:nvPicPr>
          <p:cNvPr id="9" name="Picture 8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1572" y="3254374"/>
            <a:ext cx="332468" cy="332468"/>
          </a:xfrm>
          <a:prstGeom prst="rect">
            <a:avLst/>
          </a:prstGeom>
          <a:noFill/>
        </p:spPr>
      </p:pic>
      <p:pic>
        <p:nvPicPr>
          <p:cNvPr id="10" name="Picture 8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3028" y="3657145"/>
            <a:ext cx="332468" cy="332468"/>
          </a:xfrm>
          <a:prstGeom prst="rect">
            <a:avLst/>
          </a:prstGeom>
          <a:noFill/>
        </p:spPr>
      </p:pic>
      <p:pic>
        <p:nvPicPr>
          <p:cNvPr id="11" name="Picture 8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142" y="2263773"/>
            <a:ext cx="332468" cy="332468"/>
          </a:xfrm>
          <a:prstGeom prst="rect">
            <a:avLst/>
          </a:prstGeom>
          <a:noFill/>
        </p:spPr>
      </p:pic>
      <p:pic>
        <p:nvPicPr>
          <p:cNvPr id="12" name="Picture 11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3344" y="2655660"/>
            <a:ext cx="332468" cy="332468"/>
          </a:xfrm>
          <a:prstGeom prst="rect">
            <a:avLst/>
          </a:prstGeom>
          <a:noFill/>
        </p:spPr>
      </p:pic>
      <p:pic>
        <p:nvPicPr>
          <p:cNvPr id="13" name="Picture 8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3771" y="3766003"/>
            <a:ext cx="332468" cy="332468"/>
          </a:xfrm>
          <a:prstGeom prst="rect">
            <a:avLst/>
          </a:prstGeom>
          <a:noFill/>
        </p:spPr>
      </p:pic>
      <p:pic>
        <p:nvPicPr>
          <p:cNvPr id="14" name="Picture 8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8542" y="3722460"/>
            <a:ext cx="332468" cy="332468"/>
          </a:xfrm>
          <a:prstGeom prst="rect">
            <a:avLst/>
          </a:prstGeom>
          <a:noFill/>
        </p:spPr>
      </p:pic>
      <p:pic>
        <p:nvPicPr>
          <p:cNvPr id="15" name="Picture 14" descr="Image result for solar power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6800" y="3689802"/>
            <a:ext cx="332468" cy="33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Extending our Reach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64629" cy="4351338"/>
          </a:xfrm>
        </p:spPr>
        <p:txBody>
          <a:bodyPr>
            <a:no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15 schools pre-registered across Harrow. Installation starts at Glebe late July </a:t>
            </a:r>
          </a:p>
          <a:p>
            <a:endParaRPr lang="en-GB" sz="2400" dirty="0" smtClean="0"/>
          </a:p>
          <a:p>
            <a:r>
              <a:rPr lang="en-GB" sz="2400" dirty="0" smtClean="0"/>
              <a:t>Now in discussion with Wiltshire</a:t>
            </a:r>
            <a:endParaRPr lang="en-US" sz="2400" dirty="0"/>
          </a:p>
        </p:txBody>
      </p:sp>
      <p:pic>
        <p:nvPicPr>
          <p:cNvPr id="4098" name="Picture 2" descr="Image result for harrow counci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685" y="1240870"/>
            <a:ext cx="2952524" cy="827190"/>
          </a:xfrm>
          <a:prstGeom prst="rect">
            <a:avLst/>
          </a:prstGeom>
          <a:noFill/>
        </p:spPr>
      </p:pic>
      <p:pic>
        <p:nvPicPr>
          <p:cNvPr id="2" name="Picture 2" descr="Image result for glebe school harr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6457" y="2423650"/>
            <a:ext cx="3760335" cy="2500775"/>
          </a:xfrm>
          <a:prstGeom prst="rect">
            <a:avLst/>
          </a:prstGeom>
          <a:noFill/>
        </p:spPr>
      </p:pic>
      <p:pic>
        <p:nvPicPr>
          <p:cNvPr id="4100" name="Picture 4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19823" b="34406"/>
          <a:stretch>
            <a:fillRect/>
          </a:stretch>
        </p:blipFill>
        <p:spPr bwMode="auto">
          <a:xfrm>
            <a:off x="7489372" y="5189959"/>
            <a:ext cx="3860346" cy="1091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 of </a:t>
            </a:r>
            <a:r>
              <a:rPr lang="en-GB" dirty="0" err="1" smtClean="0"/>
              <a:t>FiT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7204"/>
          </a:xfrm>
        </p:spPr>
        <p:txBody>
          <a:bodyPr>
            <a:normAutofit/>
          </a:bodyPr>
          <a:lstStyle/>
          <a:p>
            <a:r>
              <a:rPr lang="en-GB" dirty="0" smtClean="0"/>
              <a:t>Most of the schools we are progressing were pre-registered </a:t>
            </a:r>
          </a:p>
          <a:p>
            <a:endParaRPr lang="en-GB" dirty="0" smtClean="0"/>
          </a:p>
          <a:p>
            <a:r>
              <a:rPr lang="en-GB" dirty="0" smtClean="0"/>
              <a:t>Any new schools must either have an ‘easy’ roof and high daytime usage</a:t>
            </a:r>
          </a:p>
          <a:p>
            <a:pPr lvl="1"/>
            <a:r>
              <a:rPr lang="en-GB" dirty="0" smtClean="0"/>
              <a:t>Or will require subsidy</a:t>
            </a:r>
          </a:p>
          <a:p>
            <a:pPr lvl="1"/>
            <a:r>
              <a:rPr lang="en-GB" dirty="0" smtClean="0"/>
              <a:t>Or will have to pay more for electricity e.g. 12p  </a:t>
            </a:r>
          </a:p>
          <a:p>
            <a:pPr lvl="1"/>
            <a:r>
              <a:rPr lang="en-GB" dirty="0" smtClean="0"/>
              <a:t>Or a further decline in the price of panels  </a:t>
            </a:r>
          </a:p>
          <a:p>
            <a:endParaRPr lang="en-GB" dirty="0" smtClean="0"/>
          </a:p>
          <a:p>
            <a:r>
              <a:rPr lang="en-GB" dirty="0" smtClean="0"/>
              <a:t>Typically this could mean a £5,000 subsidy on a 30kWp system </a:t>
            </a:r>
          </a:p>
          <a:p>
            <a:pPr lvl="1"/>
            <a:r>
              <a:rPr lang="en-GB" dirty="0" smtClean="0"/>
              <a:t>Carbon offset?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Image result for co-op of the year award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828" y="397328"/>
            <a:ext cx="6981825" cy="1666875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710543"/>
            <a:ext cx="4572000" cy="3466420"/>
          </a:xfrm>
        </p:spPr>
        <p:txBody>
          <a:bodyPr/>
          <a:lstStyle/>
          <a:p>
            <a:r>
              <a:rPr lang="en-GB" dirty="0" smtClean="0"/>
              <a:t>SEC 2019 Winners of ‘Inspiring Co-op of the Year’ </a:t>
            </a:r>
            <a:endParaRPr lang="en-US" dirty="0"/>
          </a:p>
        </p:txBody>
      </p:sp>
      <p:pic>
        <p:nvPicPr>
          <p:cNvPr id="35843" name="Picture 3" descr="C:\Users\Grant\Desktop\SEC winn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0428" y="1520036"/>
            <a:ext cx="5574167" cy="4860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Bigger Picture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58543" cy="435133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Since this spring, things are moving quickly </a:t>
            </a:r>
          </a:p>
          <a:p>
            <a:endParaRPr lang="en-GB" sz="1800" dirty="0" smtClean="0"/>
          </a:p>
          <a:p>
            <a:r>
              <a:rPr lang="en-GB" sz="1800" dirty="0" smtClean="0"/>
              <a:t>The Mayor’s Environment Plan – zero carbon by 2050, 2GW solar target – is a bold first step. </a:t>
            </a:r>
          </a:p>
          <a:p>
            <a:endParaRPr lang="en-GB" sz="1800" dirty="0" smtClean="0"/>
          </a:p>
          <a:p>
            <a:r>
              <a:rPr lang="en-GB" sz="1800" dirty="0" smtClean="0"/>
              <a:t>Ealing Transition met </a:t>
            </a:r>
            <a:r>
              <a:rPr lang="en-GB" sz="1800" dirty="0" err="1" smtClean="0"/>
              <a:t>Rupa</a:t>
            </a:r>
            <a:r>
              <a:rPr lang="en-GB" sz="1800" dirty="0" smtClean="0"/>
              <a:t> </a:t>
            </a:r>
            <a:r>
              <a:rPr lang="en-GB" sz="1800" dirty="0" err="1" smtClean="0"/>
              <a:t>Huq</a:t>
            </a:r>
            <a:r>
              <a:rPr lang="en-GB" sz="1800" dirty="0" smtClean="0"/>
              <a:t> at The Time is Now </a:t>
            </a:r>
          </a:p>
          <a:p>
            <a:endParaRPr lang="en-GB" sz="1800" dirty="0" smtClean="0"/>
          </a:p>
          <a:p>
            <a:r>
              <a:rPr lang="en-GB" sz="1800" dirty="0" smtClean="0"/>
              <a:t>Following presentations by Ealing Transition, on 4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April Ealing lined up with over 100 councils nationwide to declare a Climate Emergency. </a:t>
            </a:r>
          </a:p>
          <a:p>
            <a:endParaRPr lang="en-GB" sz="1800" dirty="0" smtClean="0"/>
          </a:p>
          <a:p>
            <a:r>
              <a:rPr lang="en-GB" sz="1800" i="1" dirty="0" smtClean="0"/>
              <a:t>People are ready to invest in their own futures. Our approach could be scaled, rapidly. </a:t>
            </a:r>
            <a:endParaRPr lang="en-US" sz="1800" i="1" dirty="0" smtClean="0"/>
          </a:p>
          <a:p>
            <a:endParaRPr lang="en-GB" sz="2000" dirty="0" smtClean="0"/>
          </a:p>
        </p:txBody>
      </p:sp>
      <p:pic>
        <p:nvPicPr>
          <p:cNvPr id="3073" name="Picture 1" descr="C:\Users\Grant\Desktop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599" y="4381929"/>
            <a:ext cx="3022373" cy="2272646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371" y="2395123"/>
            <a:ext cx="1952680" cy="242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 result for extinction rebell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9468" y="3429000"/>
            <a:ext cx="2186675" cy="1455834"/>
          </a:xfrm>
          <a:prstGeom prst="rect">
            <a:avLst/>
          </a:prstGeom>
          <a:noFill/>
        </p:spPr>
      </p:pic>
      <p:pic>
        <p:nvPicPr>
          <p:cNvPr id="7" name="Picture 4" descr="Image result for greta thunberg in lond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1008" y="1981199"/>
            <a:ext cx="2103363" cy="1183142"/>
          </a:xfrm>
          <a:prstGeom prst="rect">
            <a:avLst/>
          </a:prstGeom>
          <a:noFill/>
        </p:spPr>
      </p:pic>
      <p:pic>
        <p:nvPicPr>
          <p:cNvPr id="8" name="Picture 6" descr="Image result for climate change the fact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5573" y="568779"/>
            <a:ext cx="2123924" cy="1194708"/>
          </a:xfrm>
          <a:prstGeom prst="rect">
            <a:avLst/>
          </a:prstGeom>
          <a:noFill/>
        </p:spPr>
      </p:pic>
      <p:pic>
        <p:nvPicPr>
          <p:cNvPr id="9" name="Picture 8" descr="See the source 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34600" y="59871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been here before! </a:t>
            </a:r>
            <a:endParaRPr lang="en-US" dirty="0"/>
          </a:p>
        </p:txBody>
      </p:sp>
      <p:pic>
        <p:nvPicPr>
          <p:cNvPr id="4" name="Picture 2" descr="Image result for is your journey really necessa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5333" r="28000" b="8571"/>
          <a:stretch>
            <a:fillRect/>
          </a:stretch>
        </p:blipFill>
        <p:spPr bwMode="auto">
          <a:xfrm>
            <a:off x="4767942" y="4082144"/>
            <a:ext cx="2105025" cy="2405743"/>
          </a:xfrm>
          <a:prstGeom prst="rect">
            <a:avLst/>
          </a:prstGeom>
          <a:noFill/>
        </p:spPr>
      </p:pic>
      <p:pic>
        <p:nvPicPr>
          <p:cNvPr id="5" name="Picture 4" descr="Image result for ww2 poste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2315" y="4082143"/>
            <a:ext cx="1657350" cy="2413334"/>
          </a:xfrm>
          <a:prstGeom prst="rect">
            <a:avLst/>
          </a:prstGeom>
          <a:noFill/>
        </p:spPr>
      </p:pic>
      <p:pic>
        <p:nvPicPr>
          <p:cNvPr id="6" name="Picture 6" descr="Image result for ww2 poster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2057" y="1556657"/>
            <a:ext cx="1524000" cy="2238797"/>
          </a:xfrm>
          <a:prstGeom prst="rect">
            <a:avLst/>
          </a:prstGeom>
          <a:noFill/>
        </p:spPr>
      </p:pic>
      <p:pic>
        <p:nvPicPr>
          <p:cNvPr id="7" name="Picture 8" descr="Image result for ww2 poste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514" y="4267200"/>
            <a:ext cx="1810056" cy="2264844"/>
          </a:xfrm>
          <a:prstGeom prst="rect">
            <a:avLst/>
          </a:prstGeom>
          <a:noFill/>
        </p:spPr>
      </p:pic>
      <p:pic>
        <p:nvPicPr>
          <p:cNvPr id="8" name="Picture 12" descr="Image result for don't waste food poste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199" y="1600200"/>
            <a:ext cx="1581150" cy="2151401"/>
          </a:xfrm>
          <a:prstGeom prst="rect">
            <a:avLst/>
          </a:prstGeom>
          <a:noFill/>
        </p:spPr>
      </p:pic>
      <p:pic>
        <p:nvPicPr>
          <p:cNvPr id="9" name="Picture 4" descr="Image result for emergency planning WW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34943" y="1589314"/>
            <a:ext cx="1682173" cy="2352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6228" y="4550230"/>
            <a:ext cx="385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'There are no non-radical solutions left to climate change'  </a:t>
            </a:r>
            <a:r>
              <a:rPr lang="en-US" dirty="0" smtClean="0"/>
              <a:t>Naomi Klein</a:t>
            </a:r>
          </a:p>
        </p:txBody>
      </p:sp>
      <p:pic>
        <p:nvPicPr>
          <p:cNvPr id="1026" name="Picture 2" descr="Image result for naomi klein this changes everyth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5086" y="2438401"/>
            <a:ext cx="3577770" cy="1865581"/>
          </a:xfrm>
          <a:prstGeom prst="rect">
            <a:avLst/>
          </a:prstGeom>
          <a:noFill/>
        </p:spPr>
      </p:pic>
      <p:pic>
        <p:nvPicPr>
          <p:cNvPr id="7" name="Picture 6" descr="labo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8428" y="2046515"/>
            <a:ext cx="3592286" cy="319643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‘The Power of Just Doing Stuff’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382"/>
            <a:ext cx="10515600" cy="1325563"/>
          </a:xfrm>
        </p:spPr>
        <p:txBody>
          <a:bodyPr/>
          <a:lstStyle/>
          <a:p>
            <a:r>
              <a:rPr lang="en-GB" dirty="0" smtClean="0"/>
              <a:t>Raising Awareness</a:t>
            </a:r>
            <a:endParaRPr lang="en-US" dirty="0"/>
          </a:p>
        </p:txBody>
      </p:sp>
      <p:pic>
        <p:nvPicPr>
          <p:cNvPr id="4" name="Picture 6" descr="holden_wideweb__470x297,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3886" y="1545771"/>
            <a:ext cx="1520154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old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857" y="1545771"/>
            <a:ext cx="1868437" cy="247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air pol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057" y="3483861"/>
            <a:ext cx="1971675" cy="31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kcl.ac.uk/ImportedImages/Schools/BMS/research/division/aes/newsimages/FrankKell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257" y="4365171"/>
            <a:ext cx="1595438" cy="222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age result for an inconvenient truth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6257" y="1545771"/>
            <a:ext cx="1841500" cy="2762251"/>
          </a:xfrm>
          <a:prstGeom prst="rect">
            <a:avLst/>
          </a:prstGeom>
          <a:noFill/>
        </p:spPr>
      </p:pic>
      <p:pic>
        <p:nvPicPr>
          <p:cNvPr id="9" name="Picture 2" descr="View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6057" y="1621971"/>
            <a:ext cx="1676400" cy="2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lastic-paradise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4657" y="4441371"/>
            <a:ext cx="1426057" cy="2133600"/>
          </a:xfrm>
          <a:prstGeom prst="rect">
            <a:avLst/>
          </a:prstGeom>
          <a:noFill/>
        </p:spPr>
      </p:pic>
      <p:pic>
        <p:nvPicPr>
          <p:cNvPr id="11" name="Picture 8" descr="http://artthreat.net/wp-content/uploads/age_of_stupi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18657" y="4822371"/>
            <a:ext cx="180842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Community and Resilience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3686" cy="4351338"/>
          </a:xfrm>
        </p:spPr>
        <p:txBody>
          <a:bodyPr/>
          <a:lstStyle/>
          <a:p>
            <a:r>
              <a:rPr lang="en-GB" dirty="0" err="1" smtClean="0"/>
              <a:t>Reskilling</a:t>
            </a:r>
            <a:r>
              <a:rPr lang="en-GB" dirty="0" smtClean="0"/>
              <a:t> events </a:t>
            </a:r>
          </a:p>
          <a:p>
            <a:r>
              <a:rPr lang="en-GB" dirty="0" smtClean="0"/>
              <a:t>Community Garden</a:t>
            </a:r>
          </a:p>
          <a:p>
            <a:r>
              <a:rPr lang="en-GB" dirty="0" smtClean="0"/>
              <a:t>Community Orchards</a:t>
            </a:r>
          </a:p>
          <a:p>
            <a:r>
              <a:rPr lang="en-GB" dirty="0" smtClean="0"/>
              <a:t>Community Bees</a:t>
            </a:r>
          </a:p>
          <a:p>
            <a:r>
              <a:rPr lang="en-GB" dirty="0" smtClean="0"/>
              <a:t>Environmental </a:t>
            </a:r>
            <a:r>
              <a:rPr lang="en-GB" dirty="0" err="1" smtClean="0"/>
              <a:t>hustings</a:t>
            </a:r>
            <a:r>
              <a:rPr lang="en-GB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AO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629" y="1894114"/>
            <a:ext cx="2395538" cy="17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Entran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9829" y="4169229"/>
            <a:ext cx="2487508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Grant\AppData\Local\Microsoft\Windows\INetCache\Content.Outlook\OBYF5T7T\IMG_4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686" y="4310743"/>
            <a:ext cx="2209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ealingtransition.org.uk/group/community_orchard/photos/community_orchard_lammas1.jpg">
            <a:hlinkClick r:id="rId5" tooltip="&quot;Lammas Community &#10;Orchard&quot;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6942" y="4093029"/>
            <a:ext cx="15577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Pictures\Aut 2016 lego cakes veg exeter tower\VP Nov 2016\IMG_12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1428" y="2035629"/>
            <a:ext cx="2286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chools energy cooperativ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943" y="4584135"/>
            <a:ext cx="2188030" cy="1426065"/>
          </a:xfrm>
          <a:prstGeom prst="rect">
            <a:avLst/>
          </a:prstGeom>
          <a:noFill/>
        </p:spPr>
      </p:pic>
      <p:pic>
        <p:nvPicPr>
          <p:cNvPr id="5" name="Picture 4" descr="Image result for ealing transi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233"/>
          <a:stretch>
            <a:fillRect/>
          </a:stretch>
        </p:blipFill>
        <p:spPr bwMode="auto">
          <a:xfrm>
            <a:off x="825865" y="4746172"/>
            <a:ext cx="2204720" cy="1066800"/>
          </a:xfrm>
          <a:prstGeom prst="rect">
            <a:avLst/>
          </a:prstGeom>
          <a:noFill/>
        </p:spPr>
      </p:pic>
      <p:pic>
        <p:nvPicPr>
          <p:cNvPr id="6" name="Picture 6" descr="Image result for ealing counci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2" y="4484914"/>
            <a:ext cx="2165206" cy="1619028"/>
          </a:xfrm>
          <a:prstGeom prst="rect">
            <a:avLst/>
          </a:prstGeom>
          <a:noFill/>
        </p:spPr>
      </p:pic>
      <p:pic>
        <p:nvPicPr>
          <p:cNvPr id="7170" name="Picture 2" descr="Image result for london community energy fun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967411" y="2416629"/>
            <a:ext cx="2565504" cy="1652089"/>
          </a:xfrm>
          <a:prstGeom prst="rect">
            <a:avLst/>
          </a:prstGeom>
          <a:noFill/>
        </p:spPr>
      </p:pic>
      <p:pic>
        <p:nvPicPr>
          <p:cNvPr id="14338" name="Picture 2" descr="Image result for joju sola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31828" y="4474028"/>
            <a:ext cx="1676399" cy="1676399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Ealing Schools Solar Programme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678886" cy="4575175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3 x </a:t>
            </a:r>
            <a:r>
              <a:rPr lang="en-GB" sz="2400" dirty="0" smtClean="0"/>
              <a:t>£15,000 grants from London Community Energy Fund programme – de-risking the exploratory phases, structural surveys etc </a:t>
            </a:r>
          </a:p>
          <a:p>
            <a:r>
              <a:rPr lang="en-GB" sz="2400" dirty="0" smtClean="0"/>
              <a:t>Share issue: £640,000 raised. Investors receive 4.5% return</a:t>
            </a:r>
          </a:p>
          <a:p>
            <a:r>
              <a:rPr lang="en-GB" sz="2400" dirty="0" smtClean="0"/>
              <a:t>Schools buy the electricity they use at circa 9p/kWh (</a:t>
            </a:r>
            <a:r>
              <a:rPr lang="en-GB" sz="2400" dirty="0" err="1" smtClean="0"/>
              <a:t>vs</a:t>
            </a:r>
            <a:r>
              <a:rPr lang="en-GB" sz="2400" dirty="0" smtClean="0"/>
              <a:t> typical 13p – and rising!) </a:t>
            </a:r>
            <a:r>
              <a:rPr lang="en-GB" sz="2400" dirty="0" smtClean="0"/>
              <a:t>- </a:t>
            </a:r>
            <a:r>
              <a:rPr lang="en-GB" sz="2400" i="1" dirty="0" smtClean="0"/>
              <a:t>fixed</a:t>
            </a:r>
            <a:endParaRPr lang="en-GB" sz="2400" i="1" dirty="0" smtClean="0"/>
          </a:p>
          <a:p>
            <a:r>
              <a:rPr lang="en-GB" sz="2400" dirty="0" smtClean="0"/>
              <a:t>Most of the power needs to be used by the school – typically we provide about a third of their annual usage </a:t>
            </a:r>
            <a:endParaRPr lang="en-US" sz="2400" dirty="0" smtClean="0"/>
          </a:p>
          <a:p>
            <a:r>
              <a:rPr lang="en-GB" sz="2400" i="1" dirty="0" smtClean="0"/>
              <a:t>No council expenditure </a:t>
            </a:r>
            <a:r>
              <a:rPr lang="en-GB" sz="2400" dirty="0" smtClean="0"/>
              <a:t>except small amount of officer time (sustainability, energy, schools, legal teams) </a:t>
            </a:r>
          </a:p>
          <a:p>
            <a:r>
              <a:rPr lang="en-GB" sz="2400" dirty="0" smtClean="0"/>
              <a:t>Standard legal agreements / licences with Ealing Council </a:t>
            </a:r>
          </a:p>
          <a:p>
            <a:r>
              <a:rPr lang="en-GB" sz="2400" dirty="0" smtClean="0"/>
              <a:t>Expert partners in administration, project management and installation means Ealing Transition  can concentrate on community engagement, fundraising etc </a:t>
            </a:r>
          </a:p>
          <a:p>
            <a:r>
              <a:rPr lang="en-GB" sz="2400" dirty="0" smtClean="0"/>
              <a:t>SEC is the legal entity for </a:t>
            </a:r>
            <a:r>
              <a:rPr lang="en-GB" sz="2400" dirty="0" smtClean="0"/>
              <a:t>grants. It is also not-for-profit – any surplus is shared among the schools. 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E942A6-F774-408E-97EB-93FC43DA9635}"/>
              </a:ext>
            </a:extLst>
          </p:cNvPr>
          <p:cNvSpPr/>
          <p:nvPr/>
        </p:nvSpPr>
        <p:spPr>
          <a:xfrm>
            <a:off x="1961964" y="101638"/>
            <a:ext cx="8706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/>
              <a:t>Horsenden</a:t>
            </a:r>
            <a:r>
              <a:rPr lang="en-GB" sz="3600" dirty="0"/>
              <a:t> </a:t>
            </a:r>
            <a:r>
              <a:rPr lang="en-GB" sz="3600" dirty="0" smtClean="0"/>
              <a:t>Primary – 50 </a:t>
            </a:r>
            <a:r>
              <a:rPr lang="en-GB" sz="3600" dirty="0" err="1"/>
              <a:t>kWp</a:t>
            </a:r>
            <a:r>
              <a:rPr lang="en-GB" sz="3600" dirty="0"/>
              <a:t> August </a:t>
            </a:r>
            <a:r>
              <a:rPr lang="en-GB" sz="3600" dirty="0" smtClean="0"/>
              <a:t>2018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B8813D-4990-41CD-9C26-1FA4B3196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3" y="4204607"/>
            <a:ext cx="3537857" cy="2653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187194-6DB5-47C9-BF4D-9EACA6EC2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620"/>
            <a:ext cx="9767400" cy="3710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09ACCB2-50E0-4518-91B7-C813A6EF60F6}"/>
              </a:ext>
            </a:extLst>
          </p:cNvPr>
          <p:cNvSpPr/>
          <p:nvPr/>
        </p:nvSpPr>
        <p:spPr>
          <a:xfrm>
            <a:off x="1382485" y="254324"/>
            <a:ext cx="9307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Mandeville School – </a:t>
            </a:r>
            <a:r>
              <a:rPr lang="en-GB" sz="3600" dirty="0" smtClean="0"/>
              <a:t>50 </a:t>
            </a:r>
            <a:r>
              <a:rPr lang="en-GB" sz="3600" dirty="0" err="1"/>
              <a:t>kWp</a:t>
            </a:r>
            <a:r>
              <a:rPr lang="en-GB" sz="3600" dirty="0"/>
              <a:t> August </a:t>
            </a:r>
            <a:r>
              <a:rPr lang="en-GB" sz="3600" dirty="0" smtClean="0"/>
              <a:t>2018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A64A2B-B7A7-4220-90C3-9E27C5A82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6" y="1961965"/>
            <a:ext cx="11454885" cy="3613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0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Grant\Documents\Transition\Community Energy\Horsenden &amp; Mandeville\CL3A9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542" y="488050"/>
            <a:ext cx="7859487" cy="5856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472</Words>
  <Application>Microsoft Office PowerPoint</Application>
  <PresentationFormat>Custom</PresentationFormat>
  <Paragraphs>66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About Transition </vt:lpstr>
      <vt:lpstr>Raising Awareness</vt:lpstr>
      <vt:lpstr>Building Community and Resilience </vt:lpstr>
      <vt:lpstr>Ealing Schools Solar Programme </vt:lpstr>
      <vt:lpstr>How it Works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Drayton Green – 22kWp October 2018 </vt:lpstr>
      <vt:lpstr>Wolf Fields - 30kWp October 2018   </vt:lpstr>
      <vt:lpstr>Perivale – 30kWp February 2019  </vt:lpstr>
      <vt:lpstr>Slide 18</vt:lpstr>
      <vt:lpstr>Also in Progress </vt:lpstr>
      <vt:lpstr>Slide 20</vt:lpstr>
      <vt:lpstr>Extending our Reach </vt:lpstr>
      <vt:lpstr>The End of FiT </vt:lpstr>
      <vt:lpstr>Slide 23</vt:lpstr>
      <vt:lpstr>The Bigger Picture </vt:lpstr>
      <vt:lpstr>We have been here before! </vt:lpstr>
      <vt:lpstr>‘The Power of Just Doing Stuff’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Moreno</dc:creator>
  <cp:lastModifiedBy>Grant</cp:lastModifiedBy>
  <cp:revision>42</cp:revision>
  <dcterms:created xsi:type="dcterms:W3CDTF">2018-09-17T16:07:06Z</dcterms:created>
  <dcterms:modified xsi:type="dcterms:W3CDTF">2019-07-04T07:39:01Z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452325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D5.0.2</vt:lpwstr>
  </property>
</Properties>
</file>