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47" r:id="rId3"/>
    <p:sldId id="544" r:id="rId4"/>
    <p:sldId id="545" r:id="rId5"/>
    <p:sldId id="546" r:id="rId6"/>
    <p:sldId id="542" r:id="rId7"/>
    <p:sldId id="540" r:id="rId8"/>
    <p:sldId id="548" r:id="rId9"/>
    <p:sldId id="549" r:id="rId10"/>
    <p:sldId id="557" r:id="rId11"/>
    <p:sldId id="552" r:id="rId12"/>
    <p:sldId id="556" r:id="rId13"/>
    <p:sldId id="558" r:id="rId14"/>
    <p:sldId id="553" r:id="rId15"/>
    <p:sldId id="550" r:id="rId16"/>
    <p:sldId id="539" r:id="rId17"/>
    <p:sldId id="55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66"/>
    <a:srgbClr val="CCFFCC"/>
    <a:srgbClr val="008000"/>
    <a:srgbClr val="99FF66"/>
    <a:srgbClr val="99FF33"/>
    <a:srgbClr val="00FF00"/>
    <a:srgbClr val="FF7C80"/>
    <a:srgbClr val="FFFF66"/>
    <a:srgbClr val="B9E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624" autoAdjust="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24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04813"/>
            <a:ext cx="2667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57600" y="8534400"/>
            <a:ext cx="19526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581400" y="381000"/>
            <a:ext cx="27146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15000" y="8534400"/>
            <a:ext cx="609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CB769E3-15A0-2A47-B5FD-567AEF3F6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6" descr="IGov-Small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316913"/>
            <a:ext cx="1660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90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249238"/>
            <a:ext cx="297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8534400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7620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572000"/>
            <a:ext cx="5943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581400" y="2286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534400"/>
            <a:ext cx="533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654E19E-F539-B84A-AC84-AD99804CB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" descr="IGov-Small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316913"/>
            <a:ext cx="1660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04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4E19E-F539-B84A-AC84-AD99804CB61F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Gov-LargeColour-Display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5284788" y="3924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" name="Picture 9" descr="IGov-SmallLogo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57825"/>
            <a:ext cx="3157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Gov-Sponsor-Logos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5929313"/>
            <a:ext cx="2644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66725" y="499241"/>
            <a:ext cx="8210550" cy="3101209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4294967295"/>
          </p:nvPr>
        </p:nvSpPr>
        <p:spPr>
          <a:xfrm>
            <a:off x="466725" y="3675984"/>
            <a:ext cx="8210550" cy="974834"/>
          </a:xfrm>
        </p:spPr>
        <p:txBody>
          <a:bodyPr anchor="ctr" anchorCtr="0"/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1888" y="6489700"/>
            <a:ext cx="9001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B0C1C5ED-84FD-4F45-AA2B-03A5AE590F94}" type="datetime1">
              <a:rPr lang="en-GB" smtClean="0"/>
              <a:pPr>
                <a:defRPr/>
              </a:pPr>
              <a:t>27/06/2019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86288" y="6489700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7713" y="6489700"/>
            <a:ext cx="45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2FB907A-0930-1A4C-B50A-A864A11C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0630"/>
            <a:ext cx="8231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5613" y="1212111"/>
            <a:ext cx="8231187" cy="477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1888" y="6489700"/>
            <a:ext cx="9001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89D1441-41D1-394D-8F3B-E11E9E176D7B}" type="datetime1">
              <a:rPr lang="en-GB" smtClean="0"/>
              <a:pPr>
                <a:defRPr/>
              </a:pPr>
              <a:t>27/06/2019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86288" y="6489700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7713" y="6489700"/>
            <a:ext cx="45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2FB907A-0930-1A4C-B50A-A864A11C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0630"/>
            <a:ext cx="8231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1888" y="6489700"/>
            <a:ext cx="9001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3E5F958-4033-F84F-9A9D-28FC1D80F57A}" type="datetime1">
              <a:rPr lang="en-GB" smtClean="0"/>
              <a:pPr>
                <a:defRPr/>
              </a:pPr>
              <a:t>27/06/2019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86288" y="6489700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7713" y="6489700"/>
            <a:ext cx="45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2FB907A-0930-1A4C-B50A-A864A11C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Gov-Small-Footer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0630"/>
            <a:ext cx="8231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55405"/>
            <a:ext cx="8231187" cy="483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1888" y="6489700"/>
            <a:ext cx="9001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C47C7F6F-AAEE-914A-9448-B4C6ED5004E8}" type="datetime1">
              <a:rPr lang="en-GB" smtClean="0"/>
              <a:pPr>
                <a:defRPr/>
              </a:pPr>
              <a:t>27/06/2019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86288" y="6489700"/>
            <a:ext cx="289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7713" y="6489700"/>
            <a:ext cx="45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2FB907A-0930-1A4C-B50A-A864A11C6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rojects.exeter.ac.uk/igov/enabling-the-transformation-of-the-energy-syste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exeter.ac.uk/igov/sign-up-for-our-free-4-week-online-course-transforming-energy-systems-why-governance-matters/" TargetMode="External"/><Relationship Id="rId2" Type="http://schemas.openxmlformats.org/officeDocument/2006/relationships/hyperlink" Target="http://projects.exeter.ac.uk/i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jects.exeter.ac.uk/igov/new-thinking-where-is-igov-on-net-zero/" TargetMode="External"/><Relationship Id="rId4" Type="http://schemas.openxmlformats.org/officeDocument/2006/relationships/hyperlink" Target="http://projects.exeter.ac.uk/igov/new-thinking-the-changing-role-of-cities-local-energy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\\isad.isadroot.ex.ac.uk\UEC\User\cm279\Downloads\Net-Zero-The-UKs-contribution-to-stopping-global-warming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6725" y="817418"/>
            <a:ext cx="8210550" cy="2729346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5400" dirty="0" err="1" smtClean="0"/>
              <a:t>Decentralising</a:t>
            </a:r>
            <a:r>
              <a:rPr lang="en-US" sz="5400" dirty="0" smtClean="0"/>
              <a:t> </a:t>
            </a:r>
            <a:r>
              <a:rPr lang="en-US" sz="5400" dirty="0"/>
              <a:t>Energy &amp; </a:t>
            </a:r>
            <a:r>
              <a:rPr lang="en-US" sz="5400" dirty="0" smtClean="0"/>
              <a:t>Communities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2400" dirty="0" smtClean="0"/>
              <a:t>Community Energy London Conference 27 June 2019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466725" y="2786027"/>
            <a:ext cx="8210550" cy="2202424"/>
          </a:xfrm>
        </p:spPr>
        <p:txBody>
          <a:bodyPr anchor="ctr" anchorCtr="0"/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endParaRPr lang="en-GB" sz="2400" b="1" dirty="0" smtClean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@</a:t>
            </a:r>
            <a:r>
              <a:rPr lang="en-GB" sz="2000" b="1" dirty="0" err="1" smtClean="0"/>
              <a:t>exeterepg</a:t>
            </a:r>
            <a:endParaRPr lang="en-GB" sz="2000" b="1" dirty="0" smtClean="0"/>
          </a:p>
          <a:p>
            <a:r>
              <a:rPr lang="en-GB" sz="2000" b="1" dirty="0" smtClean="0"/>
              <a:t>Catherine.Mitchell@Exeter.ac.uk</a:t>
            </a:r>
          </a:p>
          <a:p>
            <a:r>
              <a:rPr lang="en-GB" sz="2000" b="1" dirty="0" smtClean="0"/>
              <a:t>Energy Policy Group, University of </a:t>
            </a:r>
            <a:r>
              <a:rPr lang="en-GB" sz="2000" b="1" dirty="0"/>
              <a:t>E</a:t>
            </a:r>
            <a:r>
              <a:rPr lang="en-GB" sz="2000" b="1" dirty="0" smtClean="0"/>
              <a:t>xeter</a:t>
            </a:r>
            <a:endParaRPr lang="en-GB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38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Policies, institutions, regulations have to be reset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772"/>
            <a:ext cx="8231187" cy="4778785"/>
          </a:xfrm>
        </p:spPr>
        <p:txBody>
          <a:bodyPr/>
          <a:lstStyle/>
          <a:p>
            <a:r>
              <a:rPr lang="en-GB" dirty="0" smtClean="0"/>
              <a:t>Governance has to be readjusted to encourage the 4Ds and justice</a:t>
            </a:r>
          </a:p>
          <a:p>
            <a:pPr lvl="1"/>
            <a:r>
              <a:rPr lang="en-GB" sz="1600" dirty="0" smtClean="0"/>
              <a:t>Decarbonisation</a:t>
            </a:r>
          </a:p>
          <a:p>
            <a:pPr lvl="1"/>
            <a:r>
              <a:rPr lang="en-GB" sz="1600" dirty="0" smtClean="0"/>
              <a:t>Decentralisation</a:t>
            </a:r>
          </a:p>
          <a:p>
            <a:pPr lvl="1"/>
            <a:r>
              <a:rPr lang="en-GB" sz="1600" dirty="0" smtClean="0"/>
              <a:t>Digitalisation</a:t>
            </a:r>
          </a:p>
          <a:p>
            <a:pPr lvl="1"/>
            <a:r>
              <a:rPr lang="en-GB" sz="1600" dirty="0" smtClean="0"/>
              <a:t>Democratisation</a:t>
            </a:r>
          </a:p>
          <a:p>
            <a:r>
              <a:rPr lang="en-GB" dirty="0" smtClean="0"/>
              <a:t>Local people and government has to be seen as central to delivery of energy system transformation </a:t>
            </a:r>
          </a:p>
          <a:p>
            <a:r>
              <a:rPr lang="en-GB" dirty="0"/>
              <a:t>Levers have to work to encourage local action and </a:t>
            </a:r>
            <a:r>
              <a:rPr lang="en-GB" dirty="0" smtClean="0"/>
              <a:t>circumstances</a:t>
            </a:r>
          </a:p>
          <a:p>
            <a:pPr lvl="1"/>
            <a:r>
              <a:rPr lang="en-GB" sz="1600" dirty="0" smtClean="0"/>
              <a:t>Policies (money), regulation, institutions</a:t>
            </a:r>
          </a:p>
          <a:p>
            <a:pPr lvl="1"/>
            <a:r>
              <a:rPr lang="en-GB" sz="1600" dirty="0" smtClean="0"/>
              <a:t>More understanding of what DER is available, and where and at what price</a:t>
            </a:r>
          </a:p>
          <a:p>
            <a:pPr lvl="1"/>
            <a:r>
              <a:rPr lang="en-GB" sz="1600" dirty="0" smtClean="0"/>
              <a:t>Access to DER has to be enabled (as buyer, seller or producer)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638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836" y="118173"/>
            <a:ext cx="8908473" cy="1093938"/>
          </a:xfrm>
        </p:spPr>
        <p:txBody>
          <a:bodyPr/>
          <a:lstStyle/>
          <a:p>
            <a:r>
              <a:rPr lang="en-GB" dirty="0" smtClean="0"/>
              <a:t>Multiple dimensions, coordination vital but… </a:t>
            </a:r>
            <a:r>
              <a:rPr lang="en-GB" sz="1200" dirty="0">
                <a:hlinkClick r:id="rId2"/>
              </a:rPr>
              <a:t>http://projects.exeter.ac.uk/igov/enabling-the-transformation-of-the-energy-system/</a:t>
            </a:r>
            <a:r>
              <a:rPr lang="en-GB" sz="1200" dirty="0"/>
              <a:t/>
            </a:r>
            <a:br>
              <a:rPr lang="en-GB" sz="1200" dirty="0"/>
            </a:br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92" y="1473195"/>
            <a:ext cx="7219189" cy="53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17" y="1141655"/>
            <a:ext cx="4963084" cy="368827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94274" y="1044378"/>
            <a:ext cx="3468275" cy="43729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 b="1" dirty="0">
                <a:solidFill>
                  <a:schemeClr val="tx1"/>
                </a:solidFill>
              </a:rPr>
              <a:t>Local Authority Energy Governance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3189" y="1649400"/>
            <a:ext cx="1420009" cy="516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Local Authority declaration of a Climate Emergency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35543" y="1764064"/>
            <a:ext cx="1420009" cy="5747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Duty to prepare a Local Transformation Plan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8667" y="4095678"/>
            <a:ext cx="1524896" cy="13598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endParaRPr lang="en-GB" sz="900" b="1" dirty="0">
              <a:solidFill>
                <a:schemeClr val="tx1"/>
              </a:solidFill>
            </a:endParaRPr>
          </a:p>
          <a:p>
            <a:r>
              <a:rPr lang="en-GB" sz="900" b="1" dirty="0">
                <a:solidFill>
                  <a:schemeClr val="tx1"/>
                </a:solidFill>
              </a:rPr>
              <a:t>Agreed methodology</a:t>
            </a:r>
          </a:p>
          <a:p>
            <a:r>
              <a:rPr lang="en-GB" sz="900" b="1" dirty="0">
                <a:solidFill>
                  <a:schemeClr val="tx1"/>
                </a:solidFill>
              </a:rPr>
              <a:t>Target(s)</a:t>
            </a:r>
          </a:p>
          <a:p>
            <a:r>
              <a:rPr lang="en-GB" sz="900" b="1" dirty="0">
                <a:solidFill>
                  <a:schemeClr val="tx1"/>
                </a:solidFill>
              </a:rPr>
              <a:t>Delivery Plan</a:t>
            </a:r>
          </a:p>
          <a:p>
            <a:r>
              <a:rPr lang="en-GB" sz="900" b="1" dirty="0">
                <a:solidFill>
                  <a:schemeClr val="tx1"/>
                </a:solidFill>
              </a:rPr>
              <a:t>Monitoring and governance structures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35542" y="2901074"/>
            <a:ext cx="1420009" cy="6155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Devolved Carbon Budgets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3189" y="2173253"/>
            <a:ext cx="1420009" cy="4973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Local Area Energy Planning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110" y="4156028"/>
            <a:ext cx="1420009" cy="516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Local Transformation Plan</a:t>
            </a:r>
          </a:p>
        </p:txBody>
      </p:sp>
      <p:cxnSp>
        <p:nvCxnSpPr>
          <p:cNvPr id="15" name="Straight Arrow Connector 14"/>
          <p:cNvCxnSpPr>
            <a:endCxn id="9" idx="3"/>
          </p:cNvCxnSpPr>
          <p:nvPr/>
        </p:nvCxnSpPr>
        <p:spPr>
          <a:xfrm flipH="1">
            <a:off x="3855551" y="2912494"/>
            <a:ext cx="532345" cy="296345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3189" y="2670619"/>
            <a:ext cx="1420009" cy="5279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Local Citizens Assembly on climate change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62548" y="2042425"/>
            <a:ext cx="1018735" cy="230125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97183" y="3200265"/>
            <a:ext cx="1420009" cy="516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Spatial and economic planning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42540" y="2350191"/>
            <a:ext cx="1420009" cy="5508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Freedoms, flexibilities and funding</a:t>
            </a:r>
          </a:p>
        </p:txBody>
      </p:sp>
      <p:cxnSp>
        <p:nvCxnSpPr>
          <p:cNvPr id="42" name="Straight Arrow Connector 41"/>
          <p:cNvCxnSpPr>
            <a:stCxn id="9" idx="2"/>
            <a:endCxn id="8" idx="0"/>
          </p:cNvCxnSpPr>
          <p:nvPr/>
        </p:nvCxnSpPr>
        <p:spPr>
          <a:xfrm flipH="1">
            <a:off x="2211115" y="3516605"/>
            <a:ext cx="934432" cy="579073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8" idx="0"/>
          </p:cNvCxnSpPr>
          <p:nvPr/>
        </p:nvCxnSpPr>
        <p:spPr>
          <a:xfrm>
            <a:off x="1207187" y="3716633"/>
            <a:ext cx="1003928" cy="379045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3"/>
          </p:cNvCxnSpPr>
          <p:nvPr/>
        </p:nvCxnSpPr>
        <p:spPr>
          <a:xfrm flipV="1">
            <a:off x="3862548" y="2421937"/>
            <a:ext cx="1018734" cy="203696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9760"/>
            <a:ext cx="9047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D2325"/>
                </a:solidFill>
                <a:latin typeface="Arial"/>
                <a:ea typeface="+mj-ea"/>
                <a:cs typeface="Arial"/>
              </a:rPr>
              <a:t>DRAFT – thanks to colleague Jess Britton in </a:t>
            </a:r>
            <a:r>
              <a:rPr lang="en-GB" sz="2000" b="1" dirty="0" err="1">
                <a:solidFill>
                  <a:srgbClr val="1D2325"/>
                </a:solidFill>
                <a:latin typeface="Arial"/>
                <a:ea typeface="+mj-ea"/>
                <a:cs typeface="Arial"/>
              </a:rPr>
              <a:t>IGov</a:t>
            </a:r>
            <a:r>
              <a:rPr lang="en-GB" sz="2000" b="1" dirty="0">
                <a:solidFill>
                  <a:srgbClr val="1D2325"/>
                </a:solidFill>
                <a:latin typeface="Arial"/>
                <a:ea typeface="+mj-ea"/>
                <a:cs typeface="Arial"/>
              </a:rPr>
              <a:t> – blog </a:t>
            </a:r>
            <a:r>
              <a:rPr lang="en-GB" sz="2000" b="1" dirty="0" smtClean="0">
                <a:solidFill>
                  <a:srgbClr val="1D2325"/>
                </a:solidFill>
                <a:latin typeface="Arial"/>
                <a:ea typeface="+mj-ea"/>
                <a:cs typeface="Arial"/>
              </a:rPr>
              <a:t>(</a:t>
            </a:r>
            <a:r>
              <a:rPr lang="en-GB" sz="2000" b="1" dirty="0"/>
              <a:t>Local governance blog – LTPs and devolved carbon </a:t>
            </a:r>
            <a:r>
              <a:rPr lang="en-GB" sz="2000" b="1" dirty="0" smtClean="0"/>
              <a:t>budgets) </a:t>
            </a:r>
            <a:r>
              <a:rPr lang="en-GB" sz="2000" b="1" dirty="0" smtClean="0">
                <a:solidFill>
                  <a:srgbClr val="1D2325"/>
                </a:solidFill>
                <a:latin typeface="Arial"/>
                <a:ea typeface="+mj-ea"/>
                <a:cs typeface="Arial"/>
              </a:rPr>
              <a:t>to </a:t>
            </a:r>
            <a:r>
              <a:rPr lang="en-GB" sz="2000" b="1" dirty="0">
                <a:solidFill>
                  <a:srgbClr val="1D2325"/>
                </a:solidFill>
                <a:latin typeface="Arial"/>
                <a:ea typeface="+mj-ea"/>
                <a:cs typeface="Arial"/>
              </a:rPr>
              <a:t>be posted soon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436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000" dirty="0" smtClean="0"/>
              <a:t>CONCLUSION</a:t>
            </a:r>
            <a:r>
              <a:rPr lang="en-GB" sz="6000" smtClean="0"/>
              <a:t>: </a:t>
            </a:r>
          </a:p>
          <a:p>
            <a:pPr marL="0" indent="0">
              <a:buNone/>
            </a:pPr>
            <a:r>
              <a:rPr lang="en-GB" sz="6000" smtClean="0"/>
              <a:t>The </a:t>
            </a:r>
            <a:r>
              <a:rPr lang="en-GB" sz="6000" dirty="0" smtClean="0"/>
              <a:t>future should be bright for community energy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355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270630"/>
            <a:ext cx="8231187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378533"/>
            <a:ext cx="8231187" cy="4778785"/>
          </a:xfrm>
        </p:spPr>
        <p:txBody>
          <a:bodyPr/>
          <a:lstStyle/>
          <a:p>
            <a:pPr marL="0" indent="0" algn="ctr">
              <a:buNone/>
            </a:pPr>
            <a:r>
              <a:rPr lang="en-GB" sz="8000" dirty="0" smtClean="0"/>
              <a:t>Thanks</a:t>
            </a:r>
          </a:p>
          <a:p>
            <a:pPr marL="0" indent="0">
              <a:buNone/>
            </a:pPr>
            <a:r>
              <a:rPr lang="en-GB" sz="2800" dirty="0" smtClean="0"/>
              <a:t>Please see </a:t>
            </a:r>
            <a:r>
              <a:rPr lang="en-GB" sz="2800" dirty="0">
                <a:hlinkClick r:id="rId2"/>
              </a:rPr>
              <a:t>http://projects.exeter.ac.uk/igov/</a:t>
            </a:r>
            <a:r>
              <a:rPr lang="en-GB" sz="2800" dirty="0" smtClean="0"/>
              <a:t> </a:t>
            </a:r>
          </a:p>
          <a:p>
            <a:pPr marL="0" indent="0">
              <a:buNone/>
            </a:pPr>
            <a:r>
              <a:rPr lang="en-GB" sz="2800" dirty="0" smtClean="0"/>
              <a:t>Sign up for Free Governance Course  </a:t>
            </a:r>
            <a:r>
              <a:rPr lang="en-GB" sz="2800" dirty="0" smtClean="0">
                <a:hlinkClick r:id="rId3"/>
              </a:rPr>
              <a:t>http</a:t>
            </a:r>
            <a:r>
              <a:rPr lang="en-GB" sz="2800" dirty="0">
                <a:hlinkClick r:id="rId3"/>
              </a:rPr>
              <a:t>://projects.exeter.ac.uk/igov/sign-up-for-our-free-4-week-online-course-transforming-energy-systems-why-governance-matters</a:t>
            </a:r>
            <a:r>
              <a:rPr lang="en-GB" sz="2800" dirty="0" smtClean="0">
                <a:hlinkClick r:id="rId3"/>
              </a:rPr>
              <a:t>/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See </a:t>
            </a:r>
            <a:r>
              <a:rPr lang="en-GB" sz="2800" dirty="0"/>
              <a:t>Jess Britton </a:t>
            </a:r>
            <a:r>
              <a:rPr lang="en-GB" sz="2800" dirty="0">
                <a:hlinkClick r:id="rId4"/>
              </a:rPr>
              <a:t>http://projects.exeter.ac.uk/igov/new-thinking-the-changing-role-of-cities-local-energy</a:t>
            </a:r>
            <a:r>
              <a:rPr lang="en-GB" sz="2800" dirty="0" smtClean="0">
                <a:hlinkClick r:id="rId4"/>
              </a:rPr>
              <a:t>/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err="1"/>
              <a:t>IGov’s</a:t>
            </a:r>
            <a:r>
              <a:rPr lang="en-GB" sz="2800" dirty="0"/>
              <a:t> view on Net Zero </a:t>
            </a:r>
            <a:r>
              <a:rPr lang="en-GB" sz="2800" dirty="0">
                <a:hlinkClick r:id="rId5"/>
              </a:rPr>
              <a:t>http://projects.exeter.ac.uk/igov/new-thinking-where-is-igov-on-net-zero/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849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4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375"/>
            <a:ext cx="9143999" cy="762000"/>
          </a:xfrm>
        </p:spPr>
        <p:txBody>
          <a:bodyPr/>
          <a:lstStyle/>
          <a:p>
            <a:r>
              <a:rPr lang="en-GB" sz="1600" dirty="0" smtClean="0"/>
              <a:t>Source: </a:t>
            </a:r>
            <a:r>
              <a:rPr lang="en-GB" sz="1600" dirty="0">
                <a:hlinkClick r:id="rId2" action="ppaction://hlinkfile"/>
              </a:rPr>
              <a:t>file:///U:/</a:t>
            </a:r>
            <a:r>
              <a:rPr lang="en-GB" sz="1600" dirty="0" smtClean="0">
                <a:hlinkClick r:id="rId2" action="ppaction://hlinkfile"/>
              </a:rPr>
              <a:t>Downloads/Net-Zero-The-UKs-contribution-to-stopping-global-warming.pdf</a:t>
            </a:r>
            <a:r>
              <a:rPr lang="en-GB" sz="1600" dirty="0" smtClean="0"/>
              <a:t>   Also see: </a:t>
            </a: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016" y="678873"/>
            <a:ext cx="6890734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0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2" y="0"/>
            <a:ext cx="8231187" cy="762000"/>
          </a:xfrm>
        </p:spPr>
        <p:txBody>
          <a:bodyPr/>
          <a:lstStyle/>
          <a:p>
            <a:r>
              <a:rPr lang="en-GB" sz="1800" dirty="0"/>
              <a:t>Source: </a:t>
            </a:r>
            <a:r>
              <a:rPr lang="en-GB" sz="1800" dirty="0">
                <a:hlinkClick r:id="rId2" action="ppaction://hlinkfile"/>
              </a:rPr>
              <a:t>file:///U:/Downloads/Net-Zero-The-UKs-contribution-to-stopping-global-warming.pdf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436" y="737277"/>
            <a:ext cx="8215746" cy="611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5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126" y="0"/>
            <a:ext cx="8231187" cy="762000"/>
          </a:xfrm>
        </p:spPr>
        <p:txBody>
          <a:bodyPr/>
          <a:lstStyle/>
          <a:p>
            <a:r>
              <a:rPr lang="en-GB" dirty="0" smtClean="0"/>
              <a:t>Net Zero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62729"/>
            <a:ext cx="9143999" cy="4778785"/>
          </a:xfrm>
        </p:spPr>
        <p:txBody>
          <a:bodyPr/>
          <a:lstStyle/>
          <a:p>
            <a:r>
              <a:rPr lang="en-GB" dirty="0" smtClean="0"/>
              <a:t>From a policy perspective, British Climate Change policy now has Net Zero language (an amendment of the 2008 Climate Change Act)</a:t>
            </a:r>
          </a:p>
          <a:p>
            <a:pPr lvl="1"/>
            <a:r>
              <a:rPr lang="en-GB" dirty="0" smtClean="0"/>
              <a:t>A big, welcome step</a:t>
            </a:r>
          </a:p>
          <a:p>
            <a:r>
              <a:rPr lang="en-GB" dirty="0" smtClean="0"/>
              <a:t>The Committee on Climate Change set out the issues in its latest May 2019 report </a:t>
            </a:r>
            <a:r>
              <a:rPr lang="en-GB" sz="2800" dirty="0">
                <a:hlinkClick r:id="rId2" action="ppaction://hlinkfile"/>
              </a:rPr>
              <a:t>file:///U:/</a:t>
            </a:r>
            <a:r>
              <a:rPr lang="en-GB" sz="2800" dirty="0" smtClean="0">
                <a:hlinkClick r:id="rId2" action="ppaction://hlinkfile"/>
              </a:rPr>
              <a:t>Downloads/Net-Zero-The-UKs-contribution-to-stopping-global-warming.pdf</a:t>
            </a:r>
            <a:endParaRPr lang="en-GB" sz="2800" dirty="0" smtClean="0"/>
          </a:p>
          <a:p>
            <a:r>
              <a:rPr lang="en-GB" sz="2800" dirty="0" smtClean="0"/>
              <a:t>What does all this mean for distributed energy resources (DER) and communities?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72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8081" cy="762000"/>
          </a:xfrm>
        </p:spPr>
        <p:txBody>
          <a:bodyPr/>
          <a:lstStyle/>
          <a:p>
            <a:r>
              <a:rPr lang="en-GB" sz="2000" dirty="0" smtClean="0"/>
              <a:t>UK CCC Carbon Budgets via the 2008 CC Act – this is the CCC figure which sets out required GHG reductions to meet their Carbon Budgets prior to their May 2019 Net </a:t>
            </a:r>
            <a:r>
              <a:rPr lang="en-GB" sz="2000" dirty="0"/>
              <a:t>Z</a:t>
            </a:r>
            <a:r>
              <a:rPr lang="en-GB" sz="2000" dirty="0" smtClean="0"/>
              <a:t>ero Report</a:t>
            </a:r>
            <a:endParaRPr lang="en-GB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094218"/>
            <a:ext cx="7370619" cy="57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3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94" y="250315"/>
            <a:ext cx="9143999" cy="762000"/>
          </a:xfrm>
        </p:spPr>
        <p:txBody>
          <a:bodyPr/>
          <a:lstStyle/>
          <a:p>
            <a:r>
              <a:rPr lang="en-GB" sz="2800" dirty="0" smtClean="0"/>
              <a:t>And this was the required emission trajectory prior to the CCC Net Zero Report</a:t>
            </a:r>
            <a:r>
              <a:rPr lang="en-GB" sz="3200" dirty="0" smtClean="0"/>
              <a:t>….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 </a:t>
            </a:r>
            <a:r>
              <a:rPr lang="en-GB" sz="1400" dirty="0" smtClean="0"/>
              <a:t>Source</a:t>
            </a:r>
            <a:r>
              <a:rPr lang="en-GB" sz="1400" dirty="0"/>
              <a:t>: </a:t>
            </a:r>
            <a:r>
              <a:rPr lang="en-GB" sz="1400" dirty="0">
                <a:hlinkClick r:id="rId2" action="ppaction://hlinkfile"/>
              </a:rPr>
              <a:t>file:///U:/Downloads/Net-Zero-The-UKs-contribution-to-stopping-global-warming.pdf</a:t>
            </a:r>
            <a:endParaRPr lang="en-GB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194" y="1299154"/>
            <a:ext cx="7402424" cy="54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24691"/>
            <a:ext cx="9144000" cy="1200296"/>
          </a:xfrm>
        </p:spPr>
        <p:txBody>
          <a:bodyPr/>
          <a:lstStyle/>
          <a:p>
            <a:r>
              <a:rPr lang="en-GB" dirty="0" smtClean="0"/>
              <a:t>The CCC showed there was a </a:t>
            </a:r>
            <a:r>
              <a:rPr lang="en-GB" dirty="0"/>
              <a:t>p</a:t>
            </a:r>
            <a:r>
              <a:rPr lang="en-GB" dirty="0" smtClean="0"/>
              <a:t>olicy gap, even before a Net Zero policy </a:t>
            </a:r>
            <a:r>
              <a:rPr lang="en-GB" sz="1100" dirty="0"/>
              <a:t>https://www.theccc.org.uk/wp-content/uploads/2018/06/CCC-2018-Progress-Report-to-Parliament.pdf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65" y="1440873"/>
            <a:ext cx="8223435" cy="54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5938"/>
            <a:ext cx="9144000" cy="962425"/>
          </a:xfrm>
        </p:spPr>
        <p:txBody>
          <a:bodyPr/>
          <a:lstStyle/>
          <a:p>
            <a:r>
              <a:rPr lang="en-GB" sz="4000" dirty="0" smtClean="0"/>
              <a:t>How to get to Net Zero? The CCC May 2019 Report: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200" dirty="0" smtClean="0"/>
              <a:t>Source</a:t>
            </a:r>
            <a:r>
              <a:rPr lang="en-GB" sz="1200" dirty="0"/>
              <a:t>: </a:t>
            </a:r>
            <a:r>
              <a:rPr lang="en-GB" sz="1200" dirty="0">
                <a:hlinkClick r:id="rId2" action="ppaction://hlinkfile"/>
              </a:rPr>
              <a:t>file:///U:/Downloads/Net-Zero-The-UKs-contribution-to-stopping-global-warming.pdf</a:t>
            </a:r>
            <a:endParaRPr lang="en-GB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4857" y="1557486"/>
            <a:ext cx="7691723" cy="53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126" y="7394"/>
            <a:ext cx="8231187" cy="762000"/>
          </a:xfrm>
        </p:spPr>
        <p:txBody>
          <a:bodyPr/>
          <a:lstStyle/>
          <a:p>
            <a:r>
              <a:rPr lang="en-GB" sz="3600" dirty="0" smtClean="0"/>
              <a:t>Centrality of People </a:t>
            </a:r>
            <a:r>
              <a:rPr lang="en-GB" sz="1600" dirty="0" smtClean="0"/>
              <a:t>Source</a:t>
            </a:r>
            <a:r>
              <a:rPr lang="en-GB" sz="1600" dirty="0"/>
              <a:t>: </a:t>
            </a:r>
            <a:r>
              <a:rPr lang="en-GB" sz="1600" dirty="0">
                <a:hlinkClick r:id="rId2" action="ppaction://hlinkfile"/>
              </a:rPr>
              <a:t>file:///U:/Downloads/Net-Zero-The-UKs-contribution-to-stopping-global-warming.pdf</a:t>
            </a: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74866"/>
            <a:ext cx="9154932" cy="58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28530"/>
            <a:ext cx="8231187" cy="762000"/>
          </a:xfrm>
        </p:spPr>
        <p:txBody>
          <a:bodyPr/>
          <a:lstStyle/>
          <a:p>
            <a:r>
              <a:rPr lang="en-GB" dirty="0" smtClean="0"/>
              <a:t>Broadly, the easy stuff has been done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2111"/>
            <a:ext cx="9143999" cy="4778785"/>
          </a:xfrm>
        </p:spPr>
        <p:txBody>
          <a:bodyPr/>
          <a:lstStyle/>
          <a:p>
            <a:r>
              <a:rPr lang="en-GB" dirty="0" smtClean="0"/>
              <a:t>So far </a:t>
            </a:r>
          </a:p>
          <a:p>
            <a:pPr lvl="1"/>
            <a:r>
              <a:rPr lang="en-GB" dirty="0" smtClean="0"/>
              <a:t>Electricity based</a:t>
            </a:r>
          </a:p>
          <a:p>
            <a:pPr lvl="2"/>
            <a:r>
              <a:rPr lang="en-GB" dirty="0" smtClean="0"/>
              <a:t>Coal to Gas</a:t>
            </a:r>
          </a:p>
          <a:p>
            <a:pPr lvl="2"/>
            <a:r>
              <a:rPr lang="en-GB" dirty="0" smtClean="0"/>
              <a:t>Offshore Wind</a:t>
            </a:r>
          </a:p>
          <a:p>
            <a:pPr lvl="1"/>
            <a:r>
              <a:rPr lang="en-GB" dirty="0" smtClean="0"/>
              <a:t>Economic Circumstances </a:t>
            </a:r>
          </a:p>
          <a:p>
            <a:r>
              <a:rPr lang="en-GB" dirty="0" smtClean="0"/>
              <a:t>It is getting harder :</a:t>
            </a:r>
          </a:p>
          <a:p>
            <a:pPr lvl="1"/>
            <a:r>
              <a:rPr lang="en-GB" dirty="0" smtClean="0"/>
              <a:t>Cross-sectoral,  so more heat and mobility</a:t>
            </a:r>
          </a:p>
          <a:p>
            <a:pPr lvl="1"/>
            <a:r>
              <a:rPr lang="en-GB" dirty="0" smtClean="0"/>
              <a:t>More local (electric vehicles, energy efficiency, demand side response, heat pumps, storage, urban heat networks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System operation, energy economics, industry features, customer and people involvement all changing so old ways of doing things either no longer work or are expensive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04384"/>
            <a:ext cx="4548560" cy="22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FB907A-0930-1A4C-B50A-A864A11C60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0629"/>
            <a:ext cx="9005455" cy="934675"/>
          </a:xfrm>
        </p:spPr>
        <p:txBody>
          <a:bodyPr/>
          <a:lstStyle/>
          <a:p>
            <a:r>
              <a:rPr lang="en-GB" dirty="0" smtClean="0"/>
              <a:t>Governance has to change, including transforming from top down to being more balanced with new local governance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965" y="1704109"/>
            <a:ext cx="8811490" cy="4286787"/>
          </a:xfrm>
        </p:spPr>
        <p:txBody>
          <a:bodyPr/>
          <a:lstStyle/>
          <a:p>
            <a:r>
              <a:rPr lang="en-GB" dirty="0" smtClean="0"/>
              <a:t>Government has to play an active role but the decision-making process has become too skewed to top down</a:t>
            </a:r>
          </a:p>
          <a:p>
            <a:r>
              <a:rPr lang="en-GB" dirty="0" smtClean="0"/>
              <a:t>People (and their communities / local authorities) are the key to rapid GHG reduction to Net Zero</a:t>
            </a:r>
          </a:p>
          <a:p>
            <a:pPr lvl="1"/>
            <a:r>
              <a:rPr lang="en-GB" sz="1800" dirty="0" smtClean="0"/>
              <a:t>Top down regulation can take us some of the way (as it has done)</a:t>
            </a:r>
          </a:p>
          <a:p>
            <a:pPr lvl="1"/>
            <a:r>
              <a:rPr lang="en-GB" sz="1800" dirty="0" smtClean="0"/>
              <a:t>In the end, people are paying for this and they have to be a willing part of the change</a:t>
            </a:r>
          </a:p>
          <a:p>
            <a:pPr lvl="1"/>
            <a:r>
              <a:rPr lang="en-GB" sz="1800" dirty="0" smtClean="0"/>
              <a:t>Without people, we will not manage the transformation to a net zero country</a:t>
            </a:r>
          </a:p>
          <a:p>
            <a:r>
              <a:rPr lang="en-GB" dirty="0" smtClean="0"/>
              <a:t>Governance (policy, institutions, regulations, network and market rules and designs) have to alter to reflect this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</a:t>
            </a:r>
            <a:r>
              <a:rPr lang="en-GB" dirty="0"/>
              <a:t>://projects.exeter.ac.uk/igov/new-thinking-the-changing-role-of-cities-local-energy/</a:t>
            </a:r>
          </a:p>
        </p:txBody>
      </p:sp>
    </p:spTree>
    <p:extLst>
      <p:ext uri="{BB962C8B-B14F-4D97-AF65-F5344CB8AC3E}">
        <p14:creationId xmlns:p14="http://schemas.microsoft.com/office/powerpoint/2010/main" val="1172676031"/>
      </p:ext>
    </p:extLst>
  </p:cSld>
  <p:clrMapOvr>
    <a:masterClrMapping/>
  </p:clrMapOvr>
</p:sld>
</file>

<file path=ppt/theme/theme1.xml><?xml version="1.0" encoding="utf-8"?>
<a:theme xmlns:a="http://schemas.openxmlformats.org/drawingml/2006/main" name="IGov-PPT-Template-1">
  <a:themeElements>
    <a:clrScheme name="IGov Custom Colours">
      <a:dk1>
        <a:srgbClr val="1D2325"/>
      </a:dk1>
      <a:lt1>
        <a:sysClr val="window" lastClr="FFFFFF"/>
      </a:lt1>
      <a:dk2>
        <a:srgbClr val="1D2325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CC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IGov-PPT-Template-1.potx</Template>
  <TotalTime>22020</TotalTime>
  <Words>635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IGov-PPT-Template-1</vt:lpstr>
      <vt:lpstr>Decentralising Energy &amp; Communities  Community Energy London Conference 27 June 2019  </vt:lpstr>
      <vt:lpstr>Net Zero </vt:lpstr>
      <vt:lpstr>UK CCC Carbon Budgets via the 2008 CC Act – this is the CCC figure which sets out required GHG reductions to meet their Carbon Budgets prior to their May 2019 Net Zero Report</vt:lpstr>
      <vt:lpstr>And this was the required emission trajectory prior to the CCC Net Zero Report….  Source: file:///U:/Downloads/Net-Zero-The-UKs-contribution-to-stopping-global-warming.pdf</vt:lpstr>
      <vt:lpstr>The CCC showed there was a policy gap, even before a Net Zero policy https://www.theccc.org.uk/wp-content/uploads/2018/06/CCC-2018-Progress-Report-to-Parliament.pdf </vt:lpstr>
      <vt:lpstr>How to get to Net Zero? The CCC May 2019 Report: Source: file:///U:/Downloads/Net-Zero-The-UKs-contribution-to-stopping-global-warming.pdf</vt:lpstr>
      <vt:lpstr>Centrality of People Source: file:///U:/Downloads/Net-Zero-The-UKs-contribution-to-stopping-global-warming.pdf</vt:lpstr>
      <vt:lpstr>Broadly, the easy stuff has been done</vt:lpstr>
      <vt:lpstr>Governance has to change, including transforming from top down to being more balanced with new local governance </vt:lpstr>
      <vt:lpstr>Policies, institutions, regulations have to be reset </vt:lpstr>
      <vt:lpstr>Multiple dimensions, coordination vital but… http://projects.exeter.ac.uk/igov/enabling-the-transformation-of-the-energy-system/ </vt:lpstr>
      <vt:lpstr>PowerPoint Presentation</vt:lpstr>
      <vt:lpstr>PowerPoint Presentation</vt:lpstr>
      <vt:lpstr>PowerPoint Presentation</vt:lpstr>
      <vt:lpstr>Appendix</vt:lpstr>
      <vt:lpstr>Source: file:///U:/Downloads/Net-Zero-The-UKs-contribution-to-stopping-global-warming.pdf   Also see: </vt:lpstr>
      <vt:lpstr>Source: file:///U:/Downloads/Net-Zero-The-UKs-contribution-to-stopping-global-warming.pdf</vt:lpstr>
    </vt:vector>
  </TitlesOfParts>
  <Company>Sames &amp; Littlejohns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Sames</dc:creator>
  <cp:lastModifiedBy>Mitchell, Catherine</cp:lastModifiedBy>
  <cp:revision>1210</cp:revision>
  <dcterms:created xsi:type="dcterms:W3CDTF">2013-01-28T06:56:25Z</dcterms:created>
  <dcterms:modified xsi:type="dcterms:W3CDTF">2019-06-27T15:24:51Z</dcterms:modified>
</cp:coreProperties>
</file>