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9"/>
  </p:notesMasterIdLst>
  <p:sldIdLst>
    <p:sldId id="262" r:id="rId2"/>
    <p:sldId id="275" r:id="rId3"/>
    <p:sldId id="261" r:id="rId4"/>
    <p:sldId id="256" r:id="rId5"/>
    <p:sldId id="278" r:id="rId6"/>
    <p:sldId id="263" r:id="rId7"/>
    <p:sldId id="265" r:id="rId8"/>
    <p:sldId id="285" r:id="rId9"/>
    <p:sldId id="286" r:id="rId10"/>
    <p:sldId id="279" r:id="rId11"/>
    <p:sldId id="280" r:id="rId12"/>
    <p:sldId id="281" r:id="rId13"/>
    <p:sldId id="282" r:id="rId14"/>
    <p:sldId id="283" r:id="rId15"/>
    <p:sldId id="284"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1C2"/>
    <a:srgbClr val="1CB6BC"/>
    <a:srgbClr val="256C83"/>
    <a:srgbClr val="00BF00"/>
    <a:srgbClr val="0083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992"/>
    <p:restoredTop sz="76990"/>
  </p:normalViewPr>
  <p:slideViewPr>
    <p:cSldViewPr snapToGrid="0" snapToObjects="1">
      <p:cViewPr>
        <p:scale>
          <a:sx n="61" d="100"/>
          <a:sy n="61" d="100"/>
        </p:scale>
        <p:origin x="1976" y="640"/>
      </p:cViewPr>
      <p:guideLst>
        <p:guide orient="horz" pos="2160"/>
        <p:guide pos="3840"/>
      </p:guideLst>
    </p:cSldViewPr>
  </p:slideViewPr>
  <p:outlineViewPr>
    <p:cViewPr>
      <p:scale>
        <a:sx n="33" d="100"/>
        <a:sy n="33" d="100"/>
      </p:scale>
      <p:origin x="0" y="0"/>
    </p:cViewPr>
  </p:outlineViewPr>
  <p:notesTextViewPr>
    <p:cViewPr>
      <p:scale>
        <a:sx n="45" d="100"/>
        <a:sy n="45" d="100"/>
      </p:scale>
      <p:origin x="0" y="0"/>
    </p:cViewPr>
  </p:notesTextViewPr>
  <p:sorterViewPr>
    <p:cViewPr>
      <p:scale>
        <a:sx n="65" d="100"/>
        <a:sy n="65" d="100"/>
      </p:scale>
      <p:origin x="0" y="0"/>
    </p:cViewPr>
  </p:sorterViewPr>
  <p:notesViewPr>
    <p:cSldViewPr snapToGrid="0" snapToObjects="1">
      <p:cViewPr>
        <p:scale>
          <a:sx n="89" d="100"/>
          <a:sy n="89" d="100"/>
        </p:scale>
        <p:origin x="3056" y="-13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F7A6A-04D2-E245-A469-219B6E67E8E0}" type="datetimeFigureOut">
              <a:rPr lang="en-US" smtClean="0"/>
              <a:t>7/2/19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656FC-CDBC-2F43-AF1A-64132E382EE5}" type="slidenum">
              <a:rPr lang="en-US" smtClean="0"/>
              <a:t>‹#›</a:t>
            </a:fld>
            <a:endParaRPr lang="en-US"/>
          </a:p>
        </p:txBody>
      </p:sp>
    </p:spTree>
    <p:extLst>
      <p:ext uri="{BB962C8B-B14F-4D97-AF65-F5344CB8AC3E}">
        <p14:creationId xmlns:p14="http://schemas.microsoft.com/office/powerpoint/2010/main" val="1007166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Welcome, ladies and gentlemen, you have the unparalleled pleasure of listening to my</a:t>
            </a:r>
            <a:r>
              <a:rPr lang="en-US" sz="1600" baseline="0" dirty="0" smtClean="0"/>
              <a:t> voice for not just one session today but two. This is not because I have the worlds most mellifluous voice but simply because my comrade in arms; Cara Jenkinson, chair of MHSG cannot be here due to work obligations</a:t>
            </a:r>
            <a:r>
              <a:rPr lang="is-IS" sz="1600" baseline="0" dirty="0" smtClean="0"/>
              <a:t>…I will try to do her justice...</a:t>
            </a:r>
          </a:p>
          <a:p>
            <a:endParaRPr lang="is-IS" sz="1600" baseline="0" dirty="0" smtClean="0"/>
          </a:p>
          <a:p>
            <a:r>
              <a:rPr lang="is-IS" sz="1600" baseline="0" dirty="0" smtClean="0"/>
              <a:t>So, what do I have to keep us all awake with today:</a:t>
            </a:r>
          </a:p>
          <a:p>
            <a:endParaRPr lang="is-IS" sz="1600" baseline="0" dirty="0" smtClean="0"/>
          </a:p>
          <a:p>
            <a:r>
              <a:rPr lang="is-IS" sz="1600" baseline="0" dirty="0" smtClean="0"/>
              <a:t>I’ll start by introducing our group, and what we have done, and focus on some of the detail of our most recent installation and the financial details of taht particular project and then I want to move on to the scale and scope of the challenge and firmly propose some ways we see of being able to progress this project:</a:t>
            </a:r>
          </a:p>
          <a:p>
            <a:endParaRPr lang="is-IS" baseline="0" dirty="0" smtClean="0"/>
          </a:p>
          <a:p>
            <a:endParaRPr lang="en-US" dirty="0"/>
          </a:p>
        </p:txBody>
      </p:sp>
      <p:sp>
        <p:nvSpPr>
          <p:cNvPr id="4" name="Slide Number Placeholder 3"/>
          <p:cNvSpPr>
            <a:spLocks noGrp="1"/>
          </p:cNvSpPr>
          <p:nvPr>
            <p:ph type="sldNum" sz="quarter" idx="10"/>
          </p:nvPr>
        </p:nvSpPr>
        <p:spPr/>
        <p:txBody>
          <a:bodyPr/>
          <a:lstStyle/>
          <a:p>
            <a:fld id="{124656FC-CDBC-2F43-AF1A-64132E382EE5}" type="slidenum">
              <a:rPr lang="en-US" smtClean="0"/>
              <a:t>1</a:t>
            </a:fld>
            <a:endParaRPr lang="en-US"/>
          </a:p>
        </p:txBody>
      </p:sp>
    </p:spTree>
    <p:extLst>
      <p:ext uri="{BB962C8B-B14F-4D97-AF65-F5344CB8AC3E}">
        <p14:creationId xmlns:p14="http://schemas.microsoft.com/office/powerpoint/2010/main" val="83056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en-GB" altLang="x-none" dirty="0" smtClean="0">
                <a:ea typeface="ＭＳ Ｐゴシック" charset="-128"/>
              </a:rPr>
              <a:t>These are based on a proposal I put together to your</a:t>
            </a:r>
            <a:r>
              <a:rPr lang="en-GB" altLang="x-none" baseline="0" dirty="0" smtClean="0">
                <a:ea typeface="ＭＳ Ｐゴシック" charset="-128"/>
              </a:rPr>
              <a:t> predecessor Councillor Hearne; Joe Goldberg</a:t>
            </a:r>
            <a:r>
              <a:rPr lang="is-IS" altLang="x-none" baseline="0" dirty="0" smtClean="0">
                <a:ea typeface="ＭＳ Ｐゴシック" charset="-128"/>
              </a:rPr>
              <a:t>…some 8 years ago now.....they need updating but are still there to be realised.....</a:t>
            </a:r>
            <a:endParaRPr lang="x-none" altLang="x-none" dirty="0">
              <a:ea typeface="ＭＳ Ｐゴシック" charset="-128"/>
            </a:endParaRPr>
          </a:p>
        </p:txBody>
      </p:sp>
      <p:sp>
        <p:nvSpPr>
          <p:cNvPr id="153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fld id="{2FB45FC0-76EB-1845-AF1D-EC5DB4781B02}" type="slidenum">
              <a:rPr lang="en-US" altLang="x-none" sz="1200"/>
              <a:pPr algn="r"/>
              <a:t>10</a:t>
            </a:fld>
            <a:endParaRPr lang="en-US" altLang="x-none" sz="1200"/>
          </a:p>
        </p:txBody>
      </p:sp>
    </p:spTree>
    <p:extLst>
      <p:ext uri="{BB962C8B-B14F-4D97-AF65-F5344CB8AC3E}">
        <p14:creationId xmlns:p14="http://schemas.microsoft.com/office/powerpoint/2010/main" val="453791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x-none" altLang="x-none">
              <a:ea typeface="ＭＳ Ｐゴシック" charset="-128"/>
            </a:endParaRPr>
          </a:p>
        </p:txBody>
      </p:sp>
      <p:sp>
        <p:nvSpPr>
          <p:cNvPr id="163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fld id="{DB1EE12B-B024-8848-8599-F6FD33EA7ED5}" type="slidenum">
              <a:rPr lang="en-US" altLang="x-none" sz="1200"/>
              <a:pPr algn="r"/>
              <a:t>11</a:t>
            </a:fld>
            <a:endParaRPr lang="en-US" altLang="x-none" sz="1200"/>
          </a:p>
        </p:txBody>
      </p:sp>
    </p:spTree>
    <p:extLst>
      <p:ext uri="{BB962C8B-B14F-4D97-AF65-F5344CB8AC3E}">
        <p14:creationId xmlns:p14="http://schemas.microsoft.com/office/powerpoint/2010/main" val="1573621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x-none" altLang="x-none">
              <a:ea typeface="ＭＳ Ｐゴシック" charset="-128"/>
            </a:endParaRPr>
          </a:p>
        </p:txBody>
      </p:sp>
      <p:sp>
        <p:nvSpPr>
          <p:cNvPr id="174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fld id="{2C6FF4C2-1435-4643-B30C-059B73829C31}" type="slidenum">
              <a:rPr lang="en-US" altLang="x-none" sz="1200"/>
              <a:pPr algn="r"/>
              <a:t>12</a:t>
            </a:fld>
            <a:endParaRPr lang="en-US" altLang="x-none" sz="1200"/>
          </a:p>
        </p:txBody>
      </p:sp>
    </p:spTree>
    <p:extLst>
      <p:ext uri="{BB962C8B-B14F-4D97-AF65-F5344CB8AC3E}">
        <p14:creationId xmlns:p14="http://schemas.microsoft.com/office/powerpoint/2010/main" val="31377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x-none" altLang="x-none">
              <a:ea typeface="ＭＳ Ｐゴシック" charset="-128"/>
            </a:endParaRPr>
          </a:p>
        </p:txBody>
      </p:sp>
      <p:sp>
        <p:nvSpPr>
          <p:cNvPr id="184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fld id="{E7ED7737-3CAC-0F46-9067-E2FB3CDDEE26}" type="slidenum">
              <a:rPr lang="en-US" altLang="x-none" sz="1200"/>
              <a:pPr algn="r"/>
              <a:t>13</a:t>
            </a:fld>
            <a:endParaRPr lang="en-US" altLang="x-none" sz="1200"/>
          </a:p>
        </p:txBody>
      </p:sp>
    </p:spTree>
    <p:extLst>
      <p:ext uri="{BB962C8B-B14F-4D97-AF65-F5344CB8AC3E}">
        <p14:creationId xmlns:p14="http://schemas.microsoft.com/office/powerpoint/2010/main" val="521532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x-none" altLang="x-none">
              <a:ea typeface="ＭＳ Ｐゴシック" charset="-128"/>
            </a:endParaRPr>
          </a:p>
        </p:txBody>
      </p:sp>
      <p:sp>
        <p:nvSpPr>
          <p:cNvPr id="194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fld id="{5F52B26F-DC1A-2F4A-9861-94DF5FA46152}" type="slidenum">
              <a:rPr lang="en-US" altLang="x-none" sz="1200"/>
              <a:pPr algn="r"/>
              <a:t>14</a:t>
            </a:fld>
            <a:endParaRPr lang="en-US" altLang="x-none" sz="1200"/>
          </a:p>
        </p:txBody>
      </p:sp>
    </p:spTree>
    <p:extLst>
      <p:ext uri="{BB962C8B-B14F-4D97-AF65-F5344CB8AC3E}">
        <p14:creationId xmlns:p14="http://schemas.microsoft.com/office/powerpoint/2010/main" val="1382723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x-none" altLang="x-none">
              <a:ea typeface="ＭＳ Ｐゴシック" charset="-128"/>
            </a:endParaRPr>
          </a:p>
        </p:txBody>
      </p:sp>
      <p:sp>
        <p:nvSpPr>
          <p:cNvPr id="204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fld id="{41C66B99-9D08-F541-955A-66B9C4F2D287}" type="slidenum">
              <a:rPr lang="en-US" altLang="x-none" sz="1200"/>
              <a:pPr algn="r"/>
              <a:t>15</a:t>
            </a:fld>
            <a:endParaRPr lang="en-US" altLang="x-none" sz="1200"/>
          </a:p>
        </p:txBody>
      </p:sp>
    </p:spTree>
    <p:extLst>
      <p:ext uri="{BB962C8B-B14F-4D97-AF65-F5344CB8AC3E}">
        <p14:creationId xmlns:p14="http://schemas.microsoft.com/office/powerpoint/2010/main" val="1458845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4656FC-CDBC-2F43-AF1A-64132E382EE5}" type="slidenum">
              <a:rPr lang="en-US" smtClean="0"/>
              <a:t>16</a:t>
            </a:fld>
            <a:endParaRPr lang="en-US"/>
          </a:p>
        </p:txBody>
      </p:sp>
    </p:spTree>
    <p:extLst>
      <p:ext uri="{BB962C8B-B14F-4D97-AF65-F5344CB8AC3E}">
        <p14:creationId xmlns:p14="http://schemas.microsoft.com/office/powerpoint/2010/main" val="761167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4656FC-CDBC-2F43-AF1A-64132E382EE5}" type="slidenum">
              <a:rPr lang="en-US" smtClean="0"/>
              <a:t>17</a:t>
            </a:fld>
            <a:endParaRPr lang="en-US"/>
          </a:p>
        </p:txBody>
      </p:sp>
    </p:spTree>
    <p:extLst>
      <p:ext uri="{BB962C8B-B14F-4D97-AF65-F5344CB8AC3E}">
        <p14:creationId xmlns:p14="http://schemas.microsoft.com/office/powerpoint/2010/main" val="47185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Verdana" panose="020B0604030504040204" pitchFamily="34" charset="0"/>
                <a:ea typeface="Calibri" panose="020F0502020204030204" pitchFamily="34" charset="0"/>
                <a:cs typeface="Times New Roman" panose="02020603050405020304" pitchFamily="18" charset="0"/>
              </a:rPr>
              <a:t>en10ergy is a community benefit company, set up in 2009 by local residents in N10 to address the challenge of climate change at a local level. We install renewable energy on local buildings, using capital raised from share offers to the community.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Verdana" panose="020B0604030504040204" pitchFamily="34" charset="0"/>
                <a:ea typeface="Calibri" panose="020F0502020204030204" pitchFamily="34" charset="0"/>
                <a:cs typeface="Times New Roman" panose="02020603050405020304" pitchFamily="18" charset="0"/>
              </a:rPr>
              <a:t>The income is used to pay back investors with a modest return and to fund local energy efficiency projects, through the Muswell Hill Sustainability Group. </a:t>
            </a:r>
            <a:endParaRPr lang="en-GB" sz="12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24656FC-CDBC-2F43-AF1A-64132E382EE5}" type="slidenum">
              <a:rPr lang="en-US" smtClean="0"/>
              <a:t>2</a:t>
            </a:fld>
            <a:endParaRPr lang="en-US"/>
          </a:p>
        </p:txBody>
      </p:sp>
    </p:spTree>
    <p:extLst>
      <p:ext uri="{BB962C8B-B14F-4D97-AF65-F5344CB8AC3E}">
        <p14:creationId xmlns:p14="http://schemas.microsoft.com/office/powerpoint/2010/main" val="415244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8712"/>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4656FC-CDBC-2F43-AF1A-64132E382EE5}" type="slidenum">
              <a:rPr lang="en-US" smtClean="0"/>
              <a:t>3</a:t>
            </a:fld>
            <a:endParaRPr lang="en-US"/>
          </a:p>
        </p:txBody>
      </p:sp>
    </p:spTree>
    <p:extLst>
      <p:ext uri="{BB962C8B-B14F-4D97-AF65-F5344CB8AC3E}">
        <p14:creationId xmlns:p14="http://schemas.microsoft.com/office/powerpoint/2010/main" val="191759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winter we worked with the school to survey the roof, draw up the legal agreement between ourselves and the school and to select a solar installer.</a:t>
            </a:r>
          </a:p>
          <a:p>
            <a:r>
              <a:rPr lang="en-US" dirty="0"/>
              <a:t>105 solar panels installed by en10ergy on the school science block this </a:t>
            </a:r>
            <a:r>
              <a:rPr lang="en-US" dirty="0" smtClean="0"/>
              <a:t>April</a:t>
            </a:r>
          </a:p>
          <a:p>
            <a:r>
              <a:rPr lang="en-US" dirty="0" smtClean="0"/>
              <a:t>COUNCILLOR</a:t>
            </a:r>
            <a:r>
              <a:rPr lang="en-US" baseline="0" dirty="0" smtClean="0"/>
              <a:t> HEARNE &amp; CATHERINE WEST</a:t>
            </a:r>
            <a:r>
              <a:rPr lang="is-IS" baseline="0" dirty="0" smtClean="0"/>
              <a:t>…joined us for a celebratory photo</a:t>
            </a:r>
            <a:endParaRPr lang="en-US" dirty="0"/>
          </a:p>
        </p:txBody>
      </p:sp>
      <p:sp>
        <p:nvSpPr>
          <p:cNvPr id="4" name="Slide Number Placeholder 3"/>
          <p:cNvSpPr>
            <a:spLocks noGrp="1"/>
          </p:cNvSpPr>
          <p:nvPr>
            <p:ph type="sldNum" sz="quarter" idx="5"/>
          </p:nvPr>
        </p:nvSpPr>
        <p:spPr/>
        <p:txBody>
          <a:bodyPr/>
          <a:lstStyle/>
          <a:p>
            <a:fld id="{124656FC-CDBC-2F43-AF1A-64132E382EE5}" type="slidenum">
              <a:rPr lang="en-US" smtClean="0"/>
              <a:t>4</a:t>
            </a:fld>
            <a:endParaRPr lang="en-US"/>
          </a:p>
        </p:txBody>
      </p:sp>
    </p:spTree>
    <p:extLst>
      <p:ext uri="{BB962C8B-B14F-4D97-AF65-F5344CB8AC3E}">
        <p14:creationId xmlns:p14="http://schemas.microsoft.com/office/powerpoint/2010/main" val="140527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did this result in</a:t>
            </a:r>
            <a:r>
              <a:rPr lang="is-IS" dirty="0" smtClean="0"/>
              <a:t>….</a:t>
            </a:r>
            <a:endParaRPr lang="en-US" dirty="0"/>
          </a:p>
        </p:txBody>
      </p:sp>
      <p:sp>
        <p:nvSpPr>
          <p:cNvPr id="4" name="Slide Number Placeholder 3"/>
          <p:cNvSpPr>
            <a:spLocks noGrp="1"/>
          </p:cNvSpPr>
          <p:nvPr>
            <p:ph type="sldNum" sz="quarter" idx="10"/>
          </p:nvPr>
        </p:nvSpPr>
        <p:spPr/>
        <p:txBody>
          <a:bodyPr/>
          <a:lstStyle/>
          <a:p>
            <a:fld id="{124656FC-CDBC-2F43-AF1A-64132E382EE5}" type="slidenum">
              <a:rPr lang="en-US" smtClean="0"/>
              <a:t>5</a:t>
            </a:fld>
            <a:endParaRPr lang="en-US"/>
          </a:p>
        </p:txBody>
      </p:sp>
    </p:spTree>
    <p:extLst>
      <p:ext uri="{BB962C8B-B14F-4D97-AF65-F5344CB8AC3E}">
        <p14:creationId xmlns:p14="http://schemas.microsoft.com/office/powerpoint/2010/main" val="37858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t>The key ingredients in this</a:t>
            </a:r>
            <a:r>
              <a:rPr lang="en-GB" sz="1000" b="1" baseline="0" dirty="0" smtClean="0"/>
              <a:t> particular </a:t>
            </a:r>
            <a:r>
              <a:rPr lang="en-GB" sz="1000" b="1" baseline="0" dirty="0" err="1" smtClean="0"/>
              <a:t>receipe</a:t>
            </a:r>
            <a:r>
              <a:rPr lang="en-GB" sz="1000" b="1" baseline="0" dirty="0" smtClean="0"/>
              <a:t> were:</a:t>
            </a:r>
            <a:endParaRPr lang="en-GB" sz="1000" b="1" dirty="0" smtClean="0"/>
          </a:p>
          <a:p>
            <a:endParaRPr lang="en-GB" sz="1000" b="1" dirty="0" smtClean="0"/>
          </a:p>
          <a:p>
            <a:r>
              <a:rPr lang="en-GB" sz="1000" b="1" dirty="0" smtClean="0"/>
              <a:t>The </a:t>
            </a:r>
            <a:r>
              <a:rPr lang="en-GB" sz="1000" b="1" dirty="0">
                <a:cs typeface="Arial" panose="020B0604020202020204" pitchFamily="34" charset="0"/>
              </a:rPr>
              <a:t>Power Purchase Agreement </a:t>
            </a:r>
            <a:r>
              <a:rPr lang="en-GB" sz="1000" dirty="0">
                <a:cs typeface="Arial" panose="020B0604020202020204" pitchFamily="34" charset="0"/>
              </a:rPr>
              <a:t>with Woodside School £135,209 (£7,070 in first year). </a:t>
            </a:r>
            <a:endParaRPr lang="en-GB" sz="1000" b="1" dirty="0"/>
          </a:p>
          <a:p>
            <a:r>
              <a:rPr lang="en-GB" sz="1000" b="1" dirty="0"/>
              <a:t>The </a:t>
            </a:r>
            <a:r>
              <a:rPr lang="en-GB" sz="1000" b="1" dirty="0">
                <a:cs typeface="Arial" panose="020B0604020202020204" pitchFamily="34" charset="0"/>
              </a:rPr>
              <a:t>Feed In Tariff </a:t>
            </a:r>
            <a:r>
              <a:rPr lang="en-GB" sz="1000" dirty="0">
                <a:cs typeface="Arial" panose="020B0604020202020204" pitchFamily="34" charset="0"/>
              </a:rPr>
              <a:t>- £75,659 (£3,445 in first </a:t>
            </a:r>
            <a:r>
              <a:rPr lang="en-GB" sz="1000" dirty="0" smtClean="0">
                <a:cs typeface="Arial" panose="020B0604020202020204" pitchFamily="34" charset="0"/>
              </a:rPr>
              <a:t>year</a:t>
            </a:r>
            <a:endParaRPr lang="en-GB" sz="1000" dirty="0"/>
          </a:p>
          <a:p>
            <a:r>
              <a:rPr lang="en-GB" sz="1000" b="1" dirty="0"/>
              <a:t>En10ergy subscription </a:t>
            </a:r>
            <a:r>
              <a:rPr lang="en-GB" sz="1000" dirty="0"/>
              <a:t>- in the current regulatory environment the Feed In Tariff scheme, originally aimed at supporting UK growth of renewable power, no longer allows a reasonable, timely return for investors. Hence en10ergy will put income from previous schemes into this one to enable a </a:t>
            </a:r>
            <a:r>
              <a:rPr lang="en-GB" sz="1000" dirty="0" smtClean="0"/>
              <a:t>3% </a:t>
            </a:r>
            <a:r>
              <a:rPr lang="en-GB" sz="1000" dirty="0"/>
              <a:t>return over 12 years.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F637884-CCCE-497A-8E4A-E21C2E311168}" type="slidenum">
              <a:rPr lang="en-GB" smtClean="0"/>
              <a:t>6</a:t>
            </a:fld>
            <a:endParaRPr lang="en-GB"/>
          </a:p>
        </p:txBody>
      </p:sp>
    </p:spTree>
    <p:extLst>
      <p:ext uri="{BB962C8B-B14F-4D97-AF65-F5344CB8AC3E}">
        <p14:creationId xmlns:p14="http://schemas.microsoft.com/office/powerpoint/2010/main" val="984688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En10ergy will sell as much generated electricity as the </a:t>
            </a:r>
            <a:r>
              <a:rPr lang="en-GB" dirty="0" smtClean="0">
                <a:latin typeface="Arial" panose="020B0604020202020204" pitchFamily="34" charset="0"/>
                <a:cs typeface="Arial" panose="020B0604020202020204" pitchFamily="34" charset="0"/>
              </a:rPr>
              <a:t>school</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can </a:t>
            </a:r>
            <a:r>
              <a:rPr lang="en-GB" dirty="0">
                <a:latin typeface="Arial" panose="020B0604020202020204" pitchFamily="34" charset="0"/>
                <a:cs typeface="Arial" panose="020B0604020202020204" pitchFamily="34" charset="0"/>
              </a:rPr>
              <a:t>use at </a:t>
            </a:r>
            <a:r>
              <a:rPr lang="en-GB" dirty="0" smtClean="0">
                <a:latin typeface="Arial" panose="020B0604020202020204" pitchFamily="34" charset="0"/>
                <a:cs typeface="Arial" panose="020B0604020202020204" pitchFamily="34" charset="0"/>
              </a:rPr>
              <a:t>9.75p </a:t>
            </a:r>
            <a:r>
              <a:rPr lang="en-GB" dirty="0">
                <a:latin typeface="Arial" panose="020B0604020202020204" pitchFamily="34" charset="0"/>
                <a:cs typeface="Arial" panose="020B0604020202020204" pitchFamily="34" charset="0"/>
              </a:rPr>
              <a:t>kWh for the 20 years of the scheme, and then give the panels to </a:t>
            </a:r>
            <a:r>
              <a:rPr lang="en-GB" dirty="0" smtClean="0">
                <a:latin typeface="Arial" panose="020B0604020202020204" pitchFamily="34" charset="0"/>
                <a:cs typeface="Arial" panose="020B0604020202020204" pitchFamily="34" charset="0"/>
              </a:rPr>
              <a:t>Fortismere to </a:t>
            </a:r>
            <a:r>
              <a:rPr lang="en-GB" dirty="0">
                <a:latin typeface="Arial" panose="020B0604020202020204" pitchFamily="34" charset="0"/>
                <a:cs typeface="Arial" panose="020B0604020202020204" pitchFamily="34" charset="0"/>
              </a:rPr>
              <a:t>use zero cost electricity as long as the panels continue working.</a:t>
            </a:r>
          </a:p>
          <a:p>
            <a:endParaRPr lang="en-GB"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637884-CCCE-497A-8E4A-E21C2E311168}" type="slidenum">
              <a:rPr lang="en-GB" smtClean="0"/>
              <a:t>7</a:t>
            </a:fld>
            <a:endParaRPr lang="en-GB"/>
          </a:p>
        </p:txBody>
      </p:sp>
    </p:spTree>
    <p:extLst>
      <p:ext uri="{BB962C8B-B14F-4D97-AF65-F5344CB8AC3E}">
        <p14:creationId xmlns:p14="http://schemas.microsoft.com/office/powerpoint/2010/main" val="1655517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latin typeface="Arial" panose="020B0604020202020204" pitchFamily="34" charset="0"/>
                <a:cs typeface="Arial" panose="020B0604020202020204" pitchFamily="34" charset="0"/>
              </a:rPr>
              <a:t>To say nothing of the national and international challenges, I’d like to focus briefly on what we are looking at locally and regionally</a:t>
            </a:r>
            <a:r>
              <a:rPr lang="is-IS" sz="1000" dirty="0" smtClean="0">
                <a:latin typeface="Arial" panose="020B0604020202020204" pitchFamily="34" charset="0"/>
                <a:cs typeface="Arial" panose="020B0604020202020204" pitchFamily="34" charset="0"/>
              </a:rPr>
              <a:t>…</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637884-CCCE-497A-8E4A-E21C2E311168}" type="slidenum">
              <a:rPr lang="en-GB" smtClean="0"/>
              <a:t>8</a:t>
            </a:fld>
            <a:endParaRPr lang="en-GB"/>
          </a:p>
        </p:txBody>
      </p:sp>
    </p:spTree>
    <p:extLst>
      <p:ext uri="{BB962C8B-B14F-4D97-AF65-F5344CB8AC3E}">
        <p14:creationId xmlns:p14="http://schemas.microsoft.com/office/powerpoint/2010/main" val="49932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1568"/>
            <a:ext cx="5486400" cy="3086100"/>
          </a:xfrm>
        </p:spPr>
      </p:sp>
      <p:sp>
        <p:nvSpPr>
          <p:cNvPr id="3" name="Notes Placeholder 2"/>
          <p:cNvSpPr>
            <a:spLocks noGrp="1"/>
          </p:cNvSpPr>
          <p:nvPr>
            <p:ph type="body" idx="1"/>
          </p:nvPr>
        </p:nvSpPr>
        <p:spPr/>
        <p:txBody>
          <a:bodyPr/>
          <a:lstStyle/>
          <a:p>
            <a:r>
              <a:rPr lang="en-GB" sz="1000" dirty="0" smtClean="0">
                <a:latin typeface="Arial" panose="020B0604020202020204" pitchFamily="34" charset="0"/>
                <a:cs typeface="Arial" panose="020B0604020202020204" pitchFamily="34" charset="0"/>
              </a:rPr>
              <a:t>To allow en10ergy and other groups to </a:t>
            </a:r>
            <a:r>
              <a:rPr lang="en-GB" sz="1000" dirty="0" smtClean="0">
                <a:latin typeface="Arial" panose="020B0604020202020204" pitchFamily="34" charset="0"/>
                <a:cs typeface="Arial" panose="020B0604020202020204" pitchFamily="34" charset="0"/>
              </a:rPr>
              <a:t>succeed </a:t>
            </a:r>
            <a:r>
              <a:rPr lang="en-GB" sz="1000" dirty="0" smtClean="0">
                <a:latin typeface="Arial" panose="020B0604020202020204" pitchFamily="34" charset="0"/>
                <a:cs typeface="Arial" panose="020B0604020202020204" pitchFamily="34" charset="0"/>
              </a:rPr>
              <a:t>to deliver Community Energy in a post </a:t>
            </a:r>
            <a:r>
              <a:rPr lang="en-GB" sz="1000" dirty="0" err="1" smtClean="0">
                <a:latin typeface="Arial" panose="020B0604020202020204" pitchFamily="34" charset="0"/>
                <a:cs typeface="Arial" panose="020B0604020202020204" pitchFamily="34" charset="0"/>
              </a:rPr>
              <a:t>FiT</a:t>
            </a:r>
            <a:r>
              <a:rPr lang="en-GB" sz="1000" dirty="0" smtClean="0">
                <a:latin typeface="Arial" panose="020B0604020202020204" pitchFamily="34" charset="0"/>
                <a:cs typeface="Arial" panose="020B0604020202020204" pitchFamily="34" charset="0"/>
              </a:rPr>
              <a:t> world, we need help with the following:</a:t>
            </a:r>
          </a:p>
          <a:p>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All of this is volunteer driven</a:t>
            </a:r>
            <a:r>
              <a:rPr lang="is-IS" sz="1000" dirty="0" smtClean="0">
                <a:latin typeface="Arial" panose="020B0604020202020204" pitchFamily="34" charset="0"/>
                <a:cs typeface="Arial" panose="020B0604020202020204" pitchFamily="34" charset="0"/>
              </a:rPr>
              <a:t>…so we need resources.....</a:t>
            </a:r>
          </a:p>
          <a:p>
            <a:endParaRPr lang="is-IS" sz="1000" dirty="0" smtClean="0">
              <a:latin typeface="Arial" panose="020B0604020202020204" pitchFamily="34" charset="0"/>
              <a:cs typeface="Arial" panose="020B0604020202020204" pitchFamily="34" charset="0"/>
            </a:endParaRPr>
          </a:p>
          <a:p>
            <a:r>
              <a:rPr lang="is-IS" sz="1000" dirty="0" smtClean="0">
                <a:latin typeface="Arial" panose="020B0604020202020204" pitchFamily="34" charset="0"/>
                <a:cs typeface="Arial" panose="020B0604020202020204" pitchFamily="34" charset="0"/>
              </a:rPr>
              <a:t>And</a:t>
            </a:r>
            <a:r>
              <a:rPr lang="is-IS" sz="1000" baseline="0" dirty="0" smtClean="0">
                <a:latin typeface="Arial" panose="020B0604020202020204" pitchFamily="34" charset="0"/>
                <a:cs typeface="Arial" panose="020B0604020202020204" pitchFamily="34" charset="0"/>
              </a:rPr>
              <a:t> just to confirm that we have the ambition.....here are a few local opprtunities.....</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637884-CCCE-497A-8E4A-E21C2E311168}" type="slidenum">
              <a:rPr lang="en-GB" smtClean="0"/>
              <a:t>9</a:t>
            </a:fld>
            <a:endParaRPr lang="en-GB"/>
          </a:p>
        </p:txBody>
      </p:sp>
    </p:spTree>
    <p:extLst>
      <p:ext uri="{BB962C8B-B14F-4D97-AF65-F5344CB8AC3E}">
        <p14:creationId xmlns:p14="http://schemas.microsoft.com/office/powerpoint/2010/main" val="1300392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7872E9-578D-1242-9AF6-90A3F8AC0214}" type="datetimeFigureOut">
              <a:rPr lang="en-US" smtClean="0"/>
              <a:t>7/2/19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F35D4-3961-EB45-A87A-A0F6B81043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872E9-578D-1242-9AF6-90A3F8AC0214}" type="datetimeFigureOut">
              <a:rPr lang="en-US" smtClean="0"/>
              <a:t>7/2/19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F35D4-3961-EB45-A87A-A0F6B81043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872E9-578D-1242-9AF6-90A3F8AC0214}" type="datetimeFigureOut">
              <a:rPr lang="en-US" smtClean="0"/>
              <a:t>7/2/19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F35D4-3961-EB45-A87A-A0F6B81043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872E9-578D-1242-9AF6-90A3F8AC0214}" type="datetimeFigureOut">
              <a:rPr lang="en-US" smtClean="0"/>
              <a:t>7/2/19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F35D4-3961-EB45-A87A-A0F6B81043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7872E9-578D-1242-9AF6-90A3F8AC0214}" type="datetimeFigureOut">
              <a:rPr lang="en-US" smtClean="0"/>
              <a:t>7/2/19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F35D4-3961-EB45-A87A-A0F6B810432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7872E9-578D-1242-9AF6-90A3F8AC0214}" type="datetimeFigureOut">
              <a:rPr lang="en-US" smtClean="0"/>
              <a:t>7/2/19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F35D4-3961-EB45-A87A-A0F6B81043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7872E9-578D-1242-9AF6-90A3F8AC0214}" type="datetimeFigureOut">
              <a:rPr lang="en-US" smtClean="0"/>
              <a:t>7/2/19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F35D4-3961-EB45-A87A-A0F6B81043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7872E9-578D-1242-9AF6-90A3F8AC0214}" type="datetimeFigureOut">
              <a:rPr lang="en-US" smtClean="0"/>
              <a:t>7/2/19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F35D4-3961-EB45-A87A-A0F6B81043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872E9-578D-1242-9AF6-90A3F8AC0214}" type="datetimeFigureOut">
              <a:rPr lang="en-US" smtClean="0"/>
              <a:t>7/2/19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F35D4-3961-EB45-A87A-A0F6B81043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7872E9-578D-1242-9AF6-90A3F8AC0214}" type="datetimeFigureOut">
              <a:rPr lang="en-US" smtClean="0"/>
              <a:t>7/2/19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F35D4-3961-EB45-A87A-A0F6B81043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7872E9-578D-1242-9AF6-90A3F8AC0214}" type="datetimeFigureOut">
              <a:rPr lang="en-US" smtClean="0"/>
              <a:t>7/2/19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F35D4-3961-EB45-A87A-A0F6B81043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872E9-578D-1242-9AF6-90A3F8AC0214}" type="datetimeFigureOut">
              <a:rPr lang="en-US" smtClean="0"/>
              <a:t>7/2/19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F35D4-3961-EB45-A87A-A0F6B8104328}" type="slidenum">
              <a:rPr lang="en-US" smtClean="0"/>
              <a:t>‹#›</a:t>
            </a:fld>
            <a:endParaRPr lang="en-US"/>
          </a:p>
        </p:txBody>
      </p:sp>
    </p:spTree>
    <p:extLst>
      <p:ext uri="{BB962C8B-B14F-4D97-AF65-F5344CB8AC3E}">
        <p14:creationId xmlns:p14="http://schemas.microsoft.com/office/powerpoint/2010/main" val="173437255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5.jpe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6.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21.jpe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png"/><Relationship Id="rId8" Type="http://schemas.openxmlformats.org/officeDocument/2006/relationships/image" Target="../media/image27.jpeg"/><Relationship Id="rId9" Type="http://schemas.openxmlformats.org/officeDocument/2006/relationships/image" Target="../media/image28.jpeg"/><Relationship Id="rId10"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tiff"/><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7.tiff"/><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emf"/><Relationship Id="rId5"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10.jpe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20" y="3493788"/>
            <a:ext cx="11612879" cy="2829519"/>
          </a:xfrm>
        </p:spPr>
        <p:txBody>
          <a:bodyPr>
            <a:noAutofit/>
          </a:bodyPr>
          <a:lstStyle/>
          <a:p>
            <a:pPr algn="ctr"/>
            <a:r>
              <a:rPr lang="en-GB" sz="6000" b="1" dirty="0" smtClean="0">
                <a:solidFill>
                  <a:schemeClr val="accent1">
                    <a:lumMod val="75000"/>
                  </a:schemeClr>
                </a:solidFill>
              </a:rPr>
              <a:t>Recent Past: Immediate futures</a:t>
            </a:r>
            <a:br>
              <a:rPr lang="en-GB" sz="6000" b="1" dirty="0" smtClean="0">
                <a:solidFill>
                  <a:schemeClr val="accent1">
                    <a:lumMod val="75000"/>
                  </a:schemeClr>
                </a:solidFill>
              </a:rPr>
            </a:br>
            <a:r>
              <a:rPr lang="en-GB" b="1" dirty="0" smtClean="0">
                <a:solidFill>
                  <a:schemeClr val="accent1">
                    <a:lumMod val="75000"/>
                  </a:schemeClr>
                </a:solidFill>
              </a:rPr>
              <a:t>Dermot Barnes; Chair</a:t>
            </a:r>
            <a:endParaRPr lang="en-GB" b="1" dirty="0">
              <a:solidFill>
                <a:schemeClr val="accent1">
                  <a:lumMod val="75000"/>
                </a:schemeClr>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02018" y="666427"/>
            <a:ext cx="7623907" cy="3084163"/>
          </a:xfrm>
          <a:prstGeom prst="rect">
            <a:avLst/>
          </a:prstGeom>
        </p:spPr>
      </p:pic>
    </p:spTree>
    <p:extLst>
      <p:ext uri="{BB962C8B-B14F-4D97-AF65-F5344CB8AC3E}">
        <p14:creationId xmlns:p14="http://schemas.microsoft.com/office/powerpoint/2010/main" val="3416080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descr="map 1 muswell hill village.jpg"/>
          <p:cNvPicPr>
            <a:picLocks noChangeAspect="1"/>
          </p:cNvPicPr>
          <p:nvPr/>
        </p:nvPicPr>
        <p:blipFill>
          <a:blip r:embed="rId3">
            <a:extLst>
              <a:ext uri="{28A0092B-C50C-407E-A947-70E740481C1C}">
                <a14:useLocalDpi xmlns:a14="http://schemas.microsoft.com/office/drawing/2010/main" val="0"/>
              </a:ext>
            </a:extLst>
          </a:blip>
          <a:srcRect l="6097" t="4558" r="6573" b="5804"/>
          <a:stretch>
            <a:fillRect/>
          </a:stretch>
        </p:blipFill>
        <p:spPr bwMode="auto">
          <a:xfrm>
            <a:off x="1905001" y="533401"/>
            <a:ext cx="8285163"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8"/>
          <p:cNvSpPr>
            <a:spLocks noChangeArrowheads="1"/>
          </p:cNvSpPr>
          <p:nvPr/>
        </p:nvSpPr>
        <p:spPr bwMode="auto">
          <a:xfrm>
            <a:off x="6600826" y="1700213"/>
            <a:ext cx="1692275" cy="792162"/>
          </a:xfrm>
          <a:prstGeom prst="rect">
            <a:avLst/>
          </a:prstGeom>
          <a:solidFill>
            <a:srgbClr val="003300">
              <a:alpha val="27058"/>
            </a:srgbClr>
          </a:solidFill>
          <a:ln w="19050">
            <a:solidFill>
              <a:srgbClr val="FF0000"/>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GB" altLang="x-none"/>
          </a:p>
        </p:txBody>
      </p:sp>
      <p:sp>
        <p:nvSpPr>
          <p:cNvPr id="5126" name="TextBox 10"/>
          <p:cNvSpPr txBox="1">
            <a:spLocks noChangeArrowheads="1"/>
          </p:cNvSpPr>
          <p:nvPr/>
        </p:nvSpPr>
        <p:spPr bwMode="auto">
          <a:xfrm>
            <a:off x="8328026" y="1700213"/>
            <a:ext cx="1871663" cy="336550"/>
          </a:xfrm>
          <a:prstGeom prst="rect">
            <a:avLst/>
          </a:prstGeom>
          <a:solidFill>
            <a:srgbClr val="00330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1"/>
            <a:r>
              <a:rPr lang="en-GB" altLang="x-none" sz="1600">
                <a:solidFill>
                  <a:schemeClr val="bg1"/>
                </a:solidFill>
                <a:latin typeface="AvantGarde Bk BT" charset="0"/>
              </a:rPr>
              <a:t>Project 1</a:t>
            </a:r>
          </a:p>
        </p:txBody>
      </p:sp>
      <p:sp>
        <p:nvSpPr>
          <p:cNvPr id="5127" name="TextBox 10"/>
          <p:cNvSpPr txBox="1">
            <a:spLocks noChangeArrowheads="1"/>
          </p:cNvSpPr>
          <p:nvPr/>
        </p:nvSpPr>
        <p:spPr bwMode="auto">
          <a:xfrm>
            <a:off x="7848600" y="3581400"/>
            <a:ext cx="1873250" cy="336550"/>
          </a:xfrm>
          <a:prstGeom prst="rect">
            <a:avLst/>
          </a:prstGeom>
          <a:solidFill>
            <a:srgbClr val="00330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1"/>
            <a:r>
              <a:rPr lang="en-GB" altLang="x-none" sz="1600">
                <a:solidFill>
                  <a:schemeClr val="bg1"/>
                </a:solidFill>
                <a:latin typeface="AvantGarde Bk BT" charset="0"/>
              </a:rPr>
              <a:t>Project 2</a:t>
            </a:r>
          </a:p>
        </p:txBody>
      </p:sp>
      <p:sp>
        <p:nvSpPr>
          <p:cNvPr id="5128" name="TextBox 10"/>
          <p:cNvSpPr txBox="1">
            <a:spLocks noChangeArrowheads="1"/>
          </p:cNvSpPr>
          <p:nvPr/>
        </p:nvSpPr>
        <p:spPr bwMode="auto">
          <a:xfrm>
            <a:off x="3503613" y="3810000"/>
            <a:ext cx="1871662" cy="336550"/>
          </a:xfrm>
          <a:prstGeom prst="rect">
            <a:avLst/>
          </a:prstGeom>
          <a:solidFill>
            <a:srgbClr val="00330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1"/>
            <a:r>
              <a:rPr lang="en-GB" altLang="x-none" sz="1600">
                <a:solidFill>
                  <a:schemeClr val="bg1"/>
                </a:solidFill>
                <a:latin typeface="AvantGarde Bk BT" charset="0"/>
              </a:rPr>
              <a:t>Project  3</a:t>
            </a:r>
          </a:p>
        </p:txBody>
      </p:sp>
      <p:sp>
        <p:nvSpPr>
          <p:cNvPr id="5129" name="TextBox 10"/>
          <p:cNvSpPr txBox="1">
            <a:spLocks noChangeArrowheads="1"/>
          </p:cNvSpPr>
          <p:nvPr/>
        </p:nvSpPr>
        <p:spPr bwMode="auto">
          <a:xfrm>
            <a:off x="3216276" y="2492375"/>
            <a:ext cx="1871663" cy="336550"/>
          </a:xfrm>
          <a:prstGeom prst="rect">
            <a:avLst/>
          </a:prstGeom>
          <a:solidFill>
            <a:srgbClr val="00330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1"/>
            <a:r>
              <a:rPr lang="en-GB" altLang="x-none" sz="1600">
                <a:solidFill>
                  <a:schemeClr val="bg1"/>
                </a:solidFill>
                <a:latin typeface="AvantGarde Bk BT" charset="0"/>
              </a:rPr>
              <a:t>Project 4</a:t>
            </a:r>
          </a:p>
        </p:txBody>
      </p:sp>
      <p:sp>
        <p:nvSpPr>
          <p:cNvPr id="5130" name="TextBox 10"/>
          <p:cNvSpPr txBox="1">
            <a:spLocks noChangeArrowheads="1"/>
          </p:cNvSpPr>
          <p:nvPr/>
        </p:nvSpPr>
        <p:spPr bwMode="auto">
          <a:xfrm>
            <a:off x="2819401" y="5105400"/>
            <a:ext cx="1719263" cy="336550"/>
          </a:xfrm>
          <a:prstGeom prst="rect">
            <a:avLst/>
          </a:prstGeom>
          <a:solidFill>
            <a:srgbClr val="00330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1"/>
            <a:r>
              <a:rPr lang="en-GB" altLang="x-none" sz="1600">
                <a:solidFill>
                  <a:schemeClr val="bg1"/>
                </a:solidFill>
                <a:latin typeface="AvantGarde Bk BT" charset="0"/>
              </a:rPr>
              <a:t>Project 5</a:t>
            </a:r>
          </a:p>
        </p:txBody>
      </p:sp>
      <p:sp>
        <p:nvSpPr>
          <p:cNvPr id="5131" name="Rectangle 29"/>
          <p:cNvSpPr>
            <a:spLocks noChangeArrowheads="1"/>
          </p:cNvSpPr>
          <p:nvPr/>
        </p:nvSpPr>
        <p:spPr bwMode="auto">
          <a:xfrm>
            <a:off x="3200401" y="4495801"/>
            <a:ext cx="1223963" cy="576263"/>
          </a:xfrm>
          <a:prstGeom prst="rect">
            <a:avLst/>
          </a:prstGeom>
          <a:solidFill>
            <a:srgbClr val="003300">
              <a:alpha val="27058"/>
            </a:srgbClr>
          </a:solidFill>
          <a:ln w="19050">
            <a:solidFill>
              <a:srgbClr val="FF0000"/>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GB" altLang="x-none"/>
          </a:p>
        </p:txBody>
      </p:sp>
      <p:sp>
        <p:nvSpPr>
          <p:cNvPr id="5132" name="Rectangle 30"/>
          <p:cNvSpPr>
            <a:spLocks noChangeArrowheads="1"/>
          </p:cNvSpPr>
          <p:nvPr/>
        </p:nvSpPr>
        <p:spPr bwMode="auto">
          <a:xfrm>
            <a:off x="4800601" y="3105150"/>
            <a:ext cx="358775" cy="179388"/>
          </a:xfrm>
          <a:prstGeom prst="rect">
            <a:avLst/>
          </a:prstGeom>
          <a:solidFill>
            <a:srgbClr val="003300">
              <a:alpha val="27058"/>
            </a:srgbClr>
          </a:solidFill>
          <a:ln w="19050">
            <a:solidFill>
              <a:srgbClr val="FF0000"/>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GB" altLang="x-none"/>
          </a:p>
        </p:txBody>
      </p:sp>
      <p:sp>
        <p:nvSpPr>
          <p:cNvPr id="5133" name="Rectangle 31"/>
          <p:cNvSpPr>
            <a:spLocks noChangeArrowheads="1"/>
          </p:cNvSpPr>
          <p:nvPr/>
        </p:nvSpPr>
        <p:spPr bwMode="auto">
          <a:xfrm>
            <a:off x="4656138" y="3465514"/>
            <a:ext cx="360362" cy="179387"/>
          </a:xfrm>
          <a:prstGeom prst="rect">
            <a:avLst/>
          </a:prstGeom>
          <a:solidFill>
            <a:srgbClr val="003300">
              <a:alpha val="27058"/>
            </a:srgbClr>
          </a:solidFill>
          <a:ln w="19050">
            <a:solidFill>
              <a:srgbClr val="FF0000"/>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GB" altLang="x-none"/>
          </a:p>
        </p:txBody>
      </p:sp>
      <p:sp>
        <p:nvSpPr>
          <p:cNvPr id="5134" name="Rectangle 8"/>
          <p:cNvSpPr>
            <a:spLocks noChangeArrowheads="1"/>
          </p:cNvSpPr>
          <p:nvPr/>
        </p:nvSpPr>
        <p:spPr bwMode="auto">
          <a:xfrm>
            <a:off x="8305800" y="2895600"/>
            <a:ext cx="1295400" cy="457200"/>
          </a:xfrm>
          <a:prstGeom prst="rect">
            <a:avLst/>
          </a:prstGeom>
          <a:solidFill>
            <a:srgbClr val="003300">
              <a:alpha val="27058"/>
            </a:srgbClr>
          </a:solidFill>
          <a:ln w="19050">
            <a:solidFill>
              <a:srgbClr val="FF0000"/>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GB" altLang="x-none"/>
          </a:p>
        </p:txBody>
      </p:sp>
      <p:sp>
        <p:nvSpPr>
          <p:cNvPr id="2" name="TextBox 1"/>
          <p:cNvSpPr txBox="1"/>
          <p:nvPr/>
        </p:nvSpPr>
        <p:spPr>
          <a:xfrm>
            <a:off x="11252200" y="533400"/>
            <a:ext cx="184731" cy="369332"/>
          </a:xfrm>
          <a:prstGeom prst="rect">
            <a:avLst/>
          </a:prstGeom>
          <a:noFill/>
        </p:spPr>
        <p:txBody>
          <a:bodyPr wrap="none" rtlCol="0">
            <a:spAutoFit/>
          </a:bodyPr>
          <a:lstStyle/>
          <a:p>
            <a:endParaRPr lang="en-US" dirty="0"/>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10725" y="5644159"/>
            <a:ext cx="2581275" cy="1307504"/>
          </a:xfrm>
          <a:prstGeom prst="rect">
            <a:avLst/>
          </a:prstGeom>
        </p:spPr>
      </p:pic>
      <p:sp>
        <p:nvSpPr>
          <p:cNvPr id="4" name="TextBox 3"/>
          <p:cNvSpPr txBox="1"/>
          <p:nvPr/>
        </p:nvSpPr>
        <p:spPr>
          <a:xfrm>
            <a:off x="4560316" y="72510"/>
            <a:ext cx="2974532" cy="369332"/>
          </a:xfrm>
          <a:prstGeom prst="rect">
            <a:avLst/>
          </a:prstGeom>
          <a:noFill/>
        </p:spPr>
        <p:txBody>
          <a:bodyPr wrap="none" rtlCol="0">
            <a:spAutoFit/>
          </a:bodyPr>
          <a:lstStyle/>
          <a:p>
            <a:r>
              <a:rPr lang="en-US" dirty="0" smtClean="0"/>
              <a:t>SOME LOCAL OPPORTUNITIES</a:t>
            </a:r>
            <a:endParaRPr lang="en-US" dirty="0"/>
          </a:p>
        </p:txBody>
      </p:sp>
    </p:spTree>
    <p:extLst>
      <p:ext uri="{BB962C8B-B14F-4D97-AF65-F5344CB8AC3E}">
        <p14:creationId xmlns:p14="http://schemas.microsoft.com/office/powerpoint/2010/main" val="205869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10"/>
          <p:cNvSpPr txBox="1">
            <a:spLocks noChangeArrowheads="1"/>
          </p:cNvSpPr>
          <p:nvPr/>
        </p:nvSpPr>
        <p:spPr bwMode="auto">
          <a:xfrm>
            <a:off x="2711450" y="188914"/>
            <a:ext cx="71643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1"/>
            <a:r>
              <a:rPr lang="en-GB" altLang="x-none" sz="2000">
                <a:solidFill>
                  <a:srgbClr val="003300"/>
                </a:solidFill>
                <a:latin typeface="AvantGarde Bk BT" charset="0"/>
              </a:rPr>
              <a:t>Local Renewable Energy Solutions 1</a:t>
            </a:r>
          </a:p>
          <a:p>
            <a:pPr lvl="1"/>
            <a:endParaRPr lang="en-GB" altLang="x-none" sz="2000">
              <a:solidFill>
                <a:srgbClr val="003300"/>
              </a:solidFill>
              <a:latin typeface="AvantGarde Bk BT" charset="0"/>
            </a:endParaRPr>
          </a:p>
        </p:txBody>
      </p:sp>
      <p:pic>
        <p:nvPicPr>
          <p:cNvPr id="6148" name="Picture 5" descr="map 1 muswell hill vill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836613"/>
            <a:ext cx="61198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10"/>
          <p:cNvSpPr txBox="1">
            <a:spLocks noChangeArrowheads="1"/>
          </p:cNvSpPr>
          <p:nvPr/>
        </p:nvSpPr>
        <p:spPr bwMode="auto">
          <a:xfrm>
            <a:off x="8472489" y="1700213"/>
            <a:ext cx="1944687" cy="336550"/>
          </a:xfrm>
          <a:prstGeom prst="rect">
            <a:avLst/>
          </a:prstGeom>
          <a:solidFill>
            <a:srgbClr val="00330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1"/>
            <a:r>
              <a:rPr lang="en-GB" altLang="x-none" sz="1600">
                <a:solidFill>
                  <a:schemeClr val="bg1"/>
                </a:solidFill>
                <a:latin typeface="AvantGarde Bk BT" charset="0"/>
              </a:rPr>
              <a:t>Solar energy </a:t>
            </a:r>
          </a:p>
        </p:txBody>
      </p:sp>
      <p:sp>
        <p:nvSpPr>
          <p:cNvPr id="6151" name="TextBox 10"/>
          <p:cNvSpPr txBox="1">
            <a:spLocks noChangeArrowheads="1"/>
          </p:cNvSpPr>
          <p:nvPr/>
        </p:nvSpPr>
        <p:spPr bwMode="auto">
          <a:xfrm>
            <a:off x="8472489" y="3522663"/>
            <a:ext cx="1944687" cy="336550"/>
          </a:xfrm>
          <a:prstGeom prst="rect">
            <a:avLst/>
          </a:prstGeom>
          <a:solidFill>
            <a:srgbClr val="00330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1"/>
            <a:r>
              <a:rPr lang="en-GB" altLang="x-none" sz="1600">
                <a:solidFill>
                  <a:schemeClr val="bg1"/>
                </a:solidFill>
                <a:latin typeface="AvantGarde Bk BT" charset="0"/>
              </a:rPr>
              <a:t>Wind energy</a:t>
            </a:r>
          </a:p>
        </p:txBody>
      </p:sp>
      <p:pic>
        <p:nvPicPr>
          <p:cNvPr id="6152" name="Picture 13"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2488" y="476251"/>
            <a:ext cx="19431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4" descr="imag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72489" y="2185988"/>
            <a:ext cx="19446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63062" y="5198507"/>
            <a:ext cx="2581275" cy="1390650"/>
          </a:xfrm>
          <a:prstGeom prst="rect">
            <a:avLst/>
          </a:prstGeom>
        </p:spPr>
      </p:pic>
    </p:spTree>
    <p:extLst>
      <p:ext uri="{BB962C8B-B14F-4D97-AF65-F5344CB8AC3E}">
        <p14:creationId xmlns:p14="http://schemas.microsoft.com/office/powerpoint/2010/main" val="1176884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10"/>
          <p:cNvSpPr txBox="1">
            <a:spLocks noChangeArrowheads="1"/>
          </p:cNvSpPr>
          <p:nvPr/>
        </p:nvSpPr>
        <p:spPr bwMode="auto">
          <a:xfrm>
            <a:off x="2711450" y="188914"/>
            <a:ext cx="71643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1"/>
            <a:r>
              <a:rPr lang="en-GB" altLang="x-none" sz="2000">
                <a:solidFill>
                  <a:srgbClr val="003300"/>
                </a:solidFill>
                <a:latin typeface="AvantGarde Bk BT" charset="0"/>
              </a:rPr>
              <a:t>Local Renewable Energy Solutions 1</a:t>
            </a:r>
          </a:p>
          <a:p>
            <a:pPr lvl="1"/>
            <a:endParaRPr lang="en-GB" altLang="x-none" sz="2000">
              <a:solidFill>
                <a:srgbClr val="003300"/>
              </a:solidFill>
              <a:latin typeface="AvantGarde Bk BT" charset="0"/>
            </a:endParaRPr>
          </a:p>
        </p:txBody>
      </p:sp>
      <p:pic>
        <p:nvPicPr>
          <p:cNvPr id="7172" name="Picture 5" descr="map 1 muswell hill vill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1122363"/>
            <a:ext cx="6119812"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10"/>
          <p:cNvSpPr txBox="1">
            <a:spLocks noChangeArrowheads="1"/>
          </p:cNvSpPr>
          <p:nvPr/>
        </p:nvSpPr>
        <p:spPr bwMode="auto">
          <a:xfrm>
            <a:off x="8472489" y="1700213"/>
            <a:ext cx="1944687" cy="336550"/>
          </a:xfrm>
          <a:prstGeom prst="rect">
            <a:avLst/>
          </a:prstGeom>
          <a:solidFill>
            <a:srgbClr val="00330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1"/>
            <a:r>
              <a:rPr lang="en-GB" altLang="x-none" sz="1600">
                <a:solidFill>
                  <a:schemeClr val="bg1"/>
                </a:solidFill>
                <a:latin typeface="AvantGarde Bk BT" charset="0"/>
              </a:rPr>
              <a:t>Solar energy </a:t>
            </a:r>
          </a:p>
        </p:txBody>
      </p:sp>
      <p:pic>
        <p:nvPicPr>
          <p:cNvPr id="7174" name="Picture 13"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2488" y="476251"/>
            <a:ext cx="19431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01162" y="5273675"/>
            <a:ext cx="2581275" cy="1307504"/>
          </a:xfrm>
          <a:prstGeom prst="rect">
            <a:avLst/>
          </a:prstGeom>
        </p:spPr>
      </p:pic>
    </p:spTree>
    <p:extLst>
      <p:ext uri="{BB962C8B-B14F-4D97-AF65-F5344CB8AC3E}">
        <p14:creationId xmlns:p14="http://schemas.microsoft.com/office/powerpoint/2010/main" val="1356586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10"/>
          <p:cNvSpPr txBox="1">
            <a:spLocks noChangeArrowheads="1"/>
          </p:cNvSpPr>
          <p:nvPr/>
        </p:nvSpPr>
        <p:spPr bwMode="auto">
          <a:xfrm>
            <a:off x="2711450" y="188914"/>
            <a:ext cx="71643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1"/>
            <a:r>
              <a:rPr lang="en-GB" altLang="x-none" sz="2000">
                <a:solidFill>
                  <a:srgbClr val="003300"/>
                </a:solidFill>
                <a:latin typeface="AvantGarde Bk BT" charset="0"/>
              </a:rPr>
              <a:t>Local Renewable Energy Solutions 3</a:t>
            </a:r>
          </a:p>
          <a:p>
            <a:pPr lvl="1"/>
            <a:endParaRPr lang="en-GB" altLang="x-none" sz="2000">
              <a:solidFill>
                <a:srgbClr val="003300"/>
              </a:solidFill>
              <a:latin typeface="AvantGarde Bk BT" charset="0"/>
            </a:endParaRPr>
          </a:p>
        </p:txBody>
      </p:sp>
      <p:pic>
        <p:nvPicPr>
          <p:cNvPr id="8196" name="Picture 5" descr="map 1 muswell hill vill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1122363"/>
            <a:ext cx="6119812"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10"/>
          <p:cNvSpPr txBox="1">
            <a:spLocks noChangeArrowheads="1"/>
          </p:cNvSpPr>
          <p:nvPr/>
        </p:nvSpPr>
        <p:spPr bwMode="auto">
          <a:xfrm>
            <a:off x="8472489" y="3522663"/>
            <a:ext cx="1944687" cy="336550"/>
          </a:xfrm>
          <a:prstGeom prst="rect">
            <a:avLst/>
          </a:prstGeom>
          <a:solidFill>
            <a:srgbClr val="00330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1"/>
            <a:r>
              <a:rPr lang="en-GB" altLang="x-none" sz="1600">
                <a:solidFill>
                  <a:schemeClr val="bg1"/>
                </a:solidFill>
                <a:latin typeface="AvantGarde Bk BT" charset="0"/>
              </a:rPr>
              <a:t>Wind energy</a:t>
            </a:r>
          </a:p>
        </p:txBody>
      </p:sp>
      <p:pic>
        <p:nvPicPr>
          <p:cNvPr id="8198" name="Picture 14"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2489" y="2185988"/>
            <a:ext cx="19446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4" descr="imag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3701" y="4005264"/>
            <a:ext cx="7413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4" descr="image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46364" y="4149726"/>
            <a:ext cx="11398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44832" y="5157789"/>
            <a:ext cx="2581275" cy="1307504"/>
          </a:xfrm>
          <a:prstGeom prst="rect">
            <a:avLst/>
          </a:prstGeom>
        </p:spPr>
      </p:pic>
    </p:spTree>
    <p:extLst>
      <p:ext uri="{BB962C8B-B14F-4D97-AF65-F5344CB8AC3E}">
        <p14:creationId xmlns:p14="http://schemas.microsoft.com/office/powerpoint/2010/main" val="791585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map 1 muswell hill village.jpg"/>
          <p:cNvPicPr>
            <a:picLocks noChangeAspect="1"/>
          </p:cNvPicPr>
          <p:nvPr/>
        </p:nvPicPr>
        <p:blipFill>
          <a:blip r:embed="rId3">
            <a:extLst>
              <a:ext uri="{28A0092B-C50C-407E-A947-70E740481C1C}">
                <a14:useLocalDpi xmlns:a14="http://schemas.microsoft.com/office/drawing/2010/main" val="0"/>
              </a:ext>
            </a:extLst>
          </a:blip>
          <a:srcRect l="24715" t="39066"/>
          <a:stretch>
            <a:fillRect/>
          </a:stretch>
        </p:blipFill>
        <p:spPr bwMode="auto">
          <a:xfrm>
            <a:off x="1876426" y="1196975"/>
            <a:ext cx="637857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0"/>
          <p:cNvSpPr txBox="1">
            <a:spLocks noChangeArrowheads="1"/>
          </p:cNvSpPr>
          <p:nvPr/>
        </p:nvSpPr>
        <p:spPr bwMode="auto">
          <a:xfrm>
            <a:off x="8472488" y="4794250"/>
            <a:ext cx="1944687" cy="581025"/>
          </a:xfrm>
          <a:prstGeom prst="rect">
            <a:avLst/>
          </a:prstGeom>
          <a:solidFill>
            <a:srgbClr val="00330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1"/>
            <a:r>
              <a:rPr lang="en-GB" altLang="x-none" sz="1600" dirty="0">
                <a:solidFill>
                  <a:schemeClr val="bg1"/>
                </a:solidFill>
                <a:latin typeface="AvantGarde Bk BT" charset="0"/>
              </a:rPr>
              <a:t>Ground Source Heat</a:t>
            </a:r>
          </a:p>
        </p:txBody>
      </p:sp>
      <p:pic>
        <p:nvPicPr>
          <p:cNvPr id="9222" name="Picture 15"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2488" y="3253008"/>
            <a:ext cx="19446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8"/>
          <p:cNvSpPr>
            <a:spLocks noChangeArrowheads="1"/>
          </p:cNvSpPr>
          <p:nvPr/>
        </p:nvSpPr>
        <p:spPr bwMode="auto">
          <a:xfrm rot="-1697931">
            <a:off x="2468564" y="2389189"/>
            <a:ext cx="4891087" cy="1508125"/>
          </a:xfrm>
          <a:prstGeom prst="rect">
            <a:avLst/>
          </a:prstGeom>
          <a:solidFill>
            <a:srgbClr val="003300">
              <a:alpha val="27058"/>
            </a:srgbClr>
          </a:solidFill>
          <a:ln w="19050">
            <a:solidFill>
              <a:srgbClr val="FF0000"/>
            </a:solidFill>
            <a:round/>
            <a:headEnd/>
            <a:tailEn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GB" altLang="x-none"/>
          </a:p>
        </p:txBody>
      </p:sp>
      <p:sp>
        <p:nvSpPr>
          <p:cNvPr id="9225" name="Rectangle 9"/>
          <p:cNvSpPr>
            <a:spLocks noChangeArrowheads="1"/>
          </p:cNvSpPr>
          <p:nvPr/>
        </p:nvSpPr>
        <p:spPr bwMode="auto">
          <a:xfrm>
            <a:off x="8632826" y="839788"/>
            <a:ext cx="190603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altLang="x-none" sz="1600"/>
              <a:t>EWI rear elevations</a:t>
            </a:r>
          </a:p>
          <a:p>
            <a:pPr>
              <a:buFontTx/>
              <a:buChar char="•"/>
            </a:pPr>
            <a:r>
              <a:rPr lang="en-US" altLang="x-none" sz="1600"/>
              <a:t>Window upgrades</a:t>
            </a:r>
          </a:p>
          <a:p>
            <a:pPr>
              <a:buFontTx/>
              <a:buChar char="•"/>
            </a:pPr>
            <a:r>
              <a:rPr lang="en-US" altLang="x-none" sz="1600"/>
              <a:t>Roof insulation</a:t>
            </a:r>
          </a:p>
          <a:p>
            <a:pPr>
              <a:buFontTx/>
              <a:buChar char="•"/>
            </a:pPr>
            <a:r>
              <a:rPr lang="en-US" altLang="x-none" sz="1600"/>
              <a:t>South mounted ST</a:t>
            </a:r>
          </a:p>
          <a:p>
            <a:pPr>
              <a:buFontTx/>
              <a:buChar char="•"/>
            </a:pPr>
            <a:r>
              <a:rPr lang="en-US" altLang="x-none" sz="1600"/>
              <a:t>GSHP</a:t>
            </a:r>
          </a:p>
          <a:p>
            <a:pPr>
              <a:buFontTx/>
              <a:buChar char="•"/>
            </a:pPr>
            <a:endParaRPr lang="en-US" altLang="x-none" sz="1600"/>
          </a:p>
          <a:p>
            <a:pPr>
              <a:buFontTx/>
              <a:buChar char="•"/>
            </a:pPr>
            <a:r>
              <a:rPr lang="en-US" altLang="x-none" sz="1600"/>
              <a:t>Sponsored/staged</a:t>
            </a:r>
            <a:endParaRPr lang="en-US" altLang="x-none"/>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60706" y="5550496"/>
            <a:ext cx="2581275" cy="1307504"/>
          </a:xfrm>
          <a:prstGeom prst="rect">
            <a:avLst/>
          </a:prstGeom>
        </p:spPr>
      </p:pic>
      <p:sp>
        <p:nvSpPr>
          <p:cNvPr id="3" name="TextBox 2"/>
          <p:cNvSpPr txBox="1"/>
          <p:nvPr/>
        </p:nvSpPr>
        <p:spPr>
          <a:xfrm>
            <a:off x="1876426" y="323850"/>
            <a:ext cx="2388026" cy="369332"/>
          </a:xfrm>
          <a:prstGeom prst="rect">
            <a:avLst/>
          </a:prstGeom>
          <a:noFill/>
        </p:spPr>
        <p:txBody>
          <a:bodyPr wrap="none" rtlCol="0">
            <a:spAutoFit/>
          </a:bodyPr>
          <a:lstStyle/>
          <a:p>
            <a:r>
              <a:rPr lang="en-US" dirty="0" smtClean="0"/>
              <a:t>LOW CARBON TERRACE</a:t>
            </a:r>
            <a:endParaRPr lang="en-US" dirty="0"/>
          </a:p>
        </p:txBody>
      </p:sp>
    </p:spTree>
    <p:extLst>
      <p:ext uri="{BB962C8B-B14F-4D97-AF65-F5344CB8AC3E}">
        <p14:creationId xmlns:p14="http://schemas.microsoft.com/office/powerpoint/2010/main" val="1644267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map 1 muswell hill vill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620713"/>
            <a:ext cx="6327776"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3"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11676" y="4235451"/>
            <a:ext cx="16097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4" descr="imag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72489" y="2420938"/>
            <a:ext cx="1944687"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5" descr="image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43926" y="4149725"/>
            <a:ext cx="18780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descr="image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7801" y="4221164"/>
            <a:ext cx="16160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4" descr="image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72489" y="620714"/>
            <a:ext cx="1944687"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3" descr="image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90738" y="4292601"/>
            <a:ext cx="211455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51" name="Straight Connector 15"/>
          <p:cNvCxnSpPr>
            <a:cxnSpLocks noChangeShapeType="1"/>
          </p:cNvCxnSpPr>
          <p:nvPr/>
        </p:nvCxnSpPr>
        <p:spPr bwMode="auto">
          <a:xfrm>
            <a:off x="4583114" y="908051"/>
            <a:ext cx="2808287" cy="936625"/>
          </a:xfrm>
          <a:prstGeom prst="line">
            <a:avLst/>
          </a:prstGeom>
          <a:noFill/>
          <a:ln w="9525">
            <a:solidFill>
              <a:schemeClr val="tx1"/>
            </a:solidFill>
            <a:round/>
            <a:headEnd/>
            <a:tailEnd/>
          </a:ln>
        </p:spPr>
      </p:cxnSp>
      <p:cxnSp>
        <p:nvCxnSpPr>
          <p:cNvPr id="10252" name="Straight Connector 18"/>
          <p:cNvCxnSpPr>
            <a:cxnSpLocks noChangeShapeType="1"/>
          </p:cNvCxnSpPr>
          <p:nvPr/>
        </p:nvCxnSpPr>
        <p:spPr bwMode="auto">
          <a:xfrm rot="5400000">
            <a:off x="5843588" y="2241551"/>
            <a:ext cx="1944688" cy="1150937"/>
          </a:xfrm>
          <a:prstGeom prst="line">
            <a:avLst/>
          </a:prstGeom>
          <a:noFill/>
          <a:ln w="9525">
            <a:solidFill>
              <a:schemeClr val="tx1"/>
            </a:solidFill>
            <a:round/>
            <a:headEnd/>
            <a:tailEnd/>
          </a:ln>
        </p:spPr>
      </p:cxnSp>
      <p:cxnSp>
        <p:nvCxnSpPr>
          <p:cNvPr id="10253" name="Straight Connector 20"/>
          <p:cNvCxnSpPr>
            <a:cxnSpLocks noChangeShapeType="1"/>
          </p:cNvCxnSpPr>
          <p:nvPr/>
        </p:nvCxnSpPr>
        <p:spPr bwMode="auto">
          <a:xfrm rot="5400000">
            <a:off x="3756026" y="1016001"/>
            <a:ext cx="1008063" cy="792163"/>
          </a:xfrm>
          <a:prstGeom prst="line">
            <a:avLst/>
          </a:prstGeom>
          <a:noFill/>
          <a:ln w="9525">
            <a:solidFill>
              <a:schemeClr val="tx1"/>
            </a:solidFill>
            <a:round/>
            <a:headEnd/>
            <a:tailEnd/>
          </a:ln>
        </p:spPr>
      </p:cxnSp>
      <p:cxnSp>
        <p:nvCxnSpPr>
          <p:cNvPr id="10254" name="Straight Connector 22"/>
          <p:cNvCxnSpPr>
            <a:cxnSpLocks noChangeShapeType="1"/>
          </p:cNvCxnSpPr>
          <p:nvPr/>
        </p:nvCxnSpPr>
        <p:spPr bwMode="auto">
          <a:xfrm>
            <a:off x="3863975" y="1916113"/>
            <a:ext cx="2376488" cy="1873250"/>
          </a:xfrm>
          <a:prstGeom prst="line">
            <a:avLst/>
          </a:prstGeom>
          <a:noFill/>
          <a:ln w="9525">
            <a:solidFill>
              <a:schemeClr val="tx1"/>
            </a:solidFill>
            <a:round/>
            <a:headEnd/>
            <a:tailEnd/>
          </a:ln>
        </p:spPr>
      </p:cxnSp>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10725" y="5644159"/>
            <a:ext cx="2581275" cy="1213841"/>
          </a:xfrm>
          <a:prstGeom prst="rect">
            <a:avLst/>
          </a:prstGeom>
        </p:spPr>
      </p:pic>
      <p:sp>
        <p:nvSpPr>
          <p:cNvPr id="3" name="TextBox 2"/>
          <p:cNvSpPr txBox="1"/>
          <p:nvPr/>
        </p:nvSpPr>
        <p:spPr>
          <a:xfrm>
            <a:off x="1905001" y="131802"/>
            <a:ext cx="3715697" cy="369332"/>
          </a:xfrm>
          <a:prstGeom prst="rect">
            <a:avLst/>
          </a:prstGeom>
          <a:noFill/>
        </p:spPr>
        <p:txBody>
          <a:bodyPr wrap="none" rtlCol="0">
            <a:spAutoFit/>
          </a:bodyPr>
          <a:lstStyle/>
          <a:p>
            <a:r>
              <a:rPr lang="en-US" dirty="0" smtClean="0"/>
              <a:t>LOW CARBON TRANSPORTATION HUB</a:t>
            </a:r>
            <a:endParaRPr lang="en-US" dirty="0"/>
          </a:p>
        </p:txBody>
      </p:sp>
    </p:spTree>
    <p:extLst>
      <p:ext uri="{BB962C8B-B14F-4D97-AF65-F5344CB8AC3E}">
        <p14:creationId xmlns:p14="http://schemas.microsoft.com/office/powerpoint/2010/main" val="183441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00456" cy="85979"/>
          </a:xfrm>
        </p:spPr>
        <p:txBody>
          <a:bodyPr>
            <a:normAutofit fontScale="90000"/>
          </a:bodyPr>
          <a:lstStyle/>
          <a:p>
            <a:r>
              <a:rPr lang="en-US" sz="800"/>
              <a:t>Why 1</a:t>
            </a:r>
            <a:endParaRPr lang="en-US" sz="800" dirty="0"/>
          </a:p>
        </p:txBody>
      </p:sp>
      <p:sp>
        <p:nvSpPr>
          <p:cNvPr id="3" name="Content Placeholder 2"/>
          <p:cNvSpPr>
            <a:spLocks noGrp="1"/>
          </p:cNvSpPr>
          <p:nvPr>
            <p:ph idx="1"/>
          </p:nvPr>
        </p:nvSpPr>
        <p:spPr>
          <a:xfrm>
            <a:off x="838200" y="4236497"/>
            <a:ext cx="10515600" cy="2535238"/>
          </a:xfrm>
        </p:spPr>
        <p:txBody>
          <a:bodyPr>
            <a:normAutofit/>
          </a:bodyPr>
          <a:lstStyle/>
          <a:p>
            <a:r>
              <a:rPr lang="en-US" dirty="0"/>
              <a:t>The sun delivers more energy to Earth in one hour than humanity consumes over the course of a year. </a:t>
            </a:r>
          </a:p>
          <a:p>
            <a:r>
              <a:rPr lang="en-US" dirty="0"/>
              <a:t>A land area about the size of Spain would power the entire Earth renewably.</a:t>
            </a:r>
          </a:p>
          <a:p>
            <a:r>
              <a:rPr lang="en-US" dirty="0" smtClean="0"/>
              <a:t>WHAT ARE WE WAITING FOR</a:t>
            </a:r>
            <a:r>
              <a:rPr lang="is-I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8427" y="187324"/>
            <a:ext cx="7947207" cy="383258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85634" y="0"/>
            <a:ext cx="2690618" cy="1513473"/>
          </a:xfrm>
          <a:prstGeom prst="rect">
            <a:avLst/>
          </a:prstGeom>
        </p:spPr>
      </p:pic>
    </p:spTree>
    <p:extLst>
      <p:ext uri="{BB962C8B-B14F-4D97-AF65-F5344CB8AC3E}">
        <p14:creationId xmlns:p14="http://schemas.microsoft.com/office/powerpoint/2010/main" val="1015862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5112" cy="159131"/>
          </a:xfrm>
        </p:spPr>
        <p:txBody>
          <a:bodyPr>
            <a:normAutofit fontScale="90000"/>
          </a:bodyPr>
          <a:lstStyle/>
          <a:p>
            <a:r>
              <a:rPr lang="en-US" sz="800" dirty="0"/>
              <a:t>Why 2</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20928" y="1014839"/>
            <a:ext cx="5917563" cy="569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85634" y="0"/>
            <a:ext cx="2690618" cy="1513473"/>
          </a:xfrm>
          <a:prstGeom prst="rect">
            <a:avLst/>
          </a:prstGeom>
        </p:spPr>
      </p:pic>
      <p:pic>
        <p:nvPicPr>
          <p:cNvPr id="8"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21022" y="1014839"/>
            <a:ext cx="5929223" cy="498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16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F0618178-4B5C-46A4-9E68-052C31FA6E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FD3BA517-5135-D349-BB7F-F00F1E66E423}"/>
              </a:ext>
            </a:extLst>
          </p:cNvPr>
          <p:cNvSpPr>
            <a:spLocks noGrp="1"/>
          </p:cNvSpPr>
          <p:nvPr>
            <p:ph type="title"/>
          </p:nvPr>
        </p:nvSpPr>
        <p:spPr>
          <a:xfrm>
            <a:off x="4908016" y="3629891"/>
            <a:ext cx="6465287" cy="2258291"/>
          </a:xfrm>
        </p:spPr>
        <p:txBody>
          <a:bodyPr vert="horz" lIns="91440" tIns="45720" rIns="91440" bIns="45720" rtlCol="0" anchor="b">
            <a:normAutofit fontScale="90000"/>
          </a:bodyPr>
          <a:lstStyle/>
          <a:p>
            <a:r>
              <a:rPr lang="en-US" sz="3400" dirty="0">
                <a:solidFill>
                  <a:srgbClr val="FFFFFF"/>
                </a:solidFill>
              </a:rPr>
              <a:t>M &amp; S Muswell Hill </a:t>
            </a:r>
            <a:r>
              <a:rPr lang="en-US" sz="3400" dirty="0" smtClean="0">
                <a:solidFill>
                  <a:srgbClr val="FFFFFF"/>
                </a:solidFill>
              </a:rPr>
              <a:t>Broadway</a:t>
            </a:r>
            <a:r>
              <a:rPr lang="en-US" sz="3400" dirty="0">
                <a:solidFill>
                  <a:srgbClr val="FFFFFF"/>
                </a:solidFill>
              </a:rPr>
              <a:t>-</a:t>
            </a:r>
            <a:r>
              <a:rPr lang="en-US" sz="3400" dirty="0" smtClean="0">
                <a:solidFill>
                  <a:srgbClr val="FFFFFF"/>
                </a:solidFill>
              </a:rPr>
              <a:t> 18kWp</a:t>
            </a:r>
            <a:br>
              <a:rPr lang="en-US" sz="3400" dirty="0" smtClean="0">
                <a:solidFill>
                  <a:srgbClr val="FFFFFF"/>
                </a:solidFill>
              </a:rPr>
            </a:br>
            <a:r>
              <a:rPr lang="en-US" sz="3400" dirty="0" smtClean="0">
                <a:solidFill>
                  <a:srgbClr val="FFFFFF"/>
                </a:solidFill>
              </a:rPr>
              <a:t>Methodist Church-7kWp</a:t>
            </a:r>
            <a:br>
              <a:rPr lang="en-US" sz="3400" dirty="0" smtClean="0">
                <a:solidFill>
                  <a:srgbClr val="FFFFFF"/>
                </a:solidFill>
              </a:rPr>
            </a:br>
            <a:r>
              <a:rPr lang="en-US" sz="3400" dirty="0" smtClean="0">
                <a:solidFill>
                  <a:srgbClr val="FFFFFF"/>
                </a:solidFill>
              </a:rPr>
              <a:t>Woodside School- 49.8kWp</a:t>
            </a:r>
            <a:br>
              <a:rPr lang="en-US" sz="3400" dirty="0" smtClean="0">
                <a:solidFill>
                  <a:srgbClr val="FFFFFF"/>
                </a:solidFill>
              </a:rPr>
            </a:br>
            <a:r>
              <a:rPr lang="en-US" sz="3400" dirty="0" smtClean="0">
                <a:solidFill>
                  <a:srgbClr val="FFFFFF"/>
                </a:solidFill>
              </a:rPr>
              <a:t>Fortismere School-29.92kWp</a:t>
            </a:r>
            <a:br>
              <a:rPr lang="en-US" sz="3400" dirty="0" smtClean="0">
                <a:solidFill>
                  <a:srgbClr val="FFFFFF"/>
                </a:solidFill>
              </a:rPr>
            </a:br>
            <a:r>
              <a:rPr lang="en-US" sz="3400" dirty="0" smtClean="0">
                <a:solidFill>
                  <a:srgbClr val="FFFFFF"/>
                </a:solidFill>
              </a:rPr>
              <a:t>TOTAL INSTALLED: 105kWp</a:t>
            </a:r>
            <a:endParaRPr lang="en-US" sz="3400" dirty="0">
              <a:solidFill>
                <a:srgbClr val="FFFFFF"/>
              </a:solidFill>
            </a:endParaRPr>
          </a:p>
        </p:txBody>
      </p:sp>
      <p:pic>
        <p:nvPicPr>
          <p:cNvPr id="3" name="Picture 2">
            <a:extLst>
              <a:ext uri="{FF2B5EF4-FFF2-40B4-BE49-F238E27FC236}">
                <a16:creationId xmlns="" xmlns:a16="http://schemas.microsoft.com/office/drawing/2014/main" id="{11F807FD-70B4-C945-B7BE-72E884361040}"/>
              </a:ext>
            </a:extLst>
          </p:cNvPr>
          <p:cNvPicPr>
            <a:picLocks noChangeAspect="1"/>
          </p:cNvPicPr>
          <p:nvPr/>
        </p:nvPicPr>
        <p:blipFill>
          <a:blip r:embed="rId3"/>
          <a:stretch>
            <a:fillRect/>
          </a:stretch>
        </p:blipFill>
        <p:spPr>
          <a:xfrm>
            <a:off x="317635" y="339813"/>
            <a:ext cx="4160452" cy="2225841"/>
          </a:xfrm>
          <a:prstGeom prst="rect">
            <a:avLst/>
          </a:prstGeom>
        </p:spPr>
      </p:pic>
      <p:pic>
        <p:nvPicPr>
          <p:cNvPr id="5" name="Picture 5" descr="Methodist_install.jpg">
            <a:extLst>
              <a:ext uri="{FF2B5EF4-FFF2-40B4-BE49-F238E27FC236}">
                <a16:creationId xmlns="" xmlns:a16="http://schemas.microsoft.com/office/drawing/2014/main" id="{5E9411DF-F767-674E-BBB6-3E90E1CDD8A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5"/>
          <a:stretch/>
        </p:blipFill>
        <p:spPr bwMode="auto">
          <a:xfrm>
            <a:off x="4638789" y="339813"/>
            <a:ext cx="2775313" cy="28889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Content Placeholder 10">
            <a:extLst>
              <a:ext uri="{FF2B5EF4-FFF2-40B4-BE49-F238E27FC236}">
                <a16:creationId xmlns="" xmlns:a16="http://schemas.microsoft.com/office/drawing/2014/main" id="{326D9AC4-DBC3-8E48-865C-7CA90DF37B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a:stretch/>
        </p:blipFill>
        <p:spPr>
          <a:xfrm>
            <a:off x="7574805" y="763167"/>
            <a:ext cx="4308687" cy="2465558"/>
          </a:xfrm>
          <a:prstGeom prst="rect">
            <a:avLst/>
          </a:prstGeom>
        </p:spPr>
      </p:pic>
      <p:cxnSp>
        <p:nvCxnSpPr>
          <p:cNvPr id="29" name="Straight Connector 28">
            <a:extLst>
              <a:ext uri="{FF2B5EF4-FFF2-40B4-BE49-F238E27FC236}">
                <a16:creationId xmlns="" xmlns:a16="http://schemas.microsoft.com/office/drawing/2014/main" id="{936FD40B-09C1-46D7-9E32-CC9BD7629FD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4" name="Content Placeholder 13">
            <a:extLst>
              <a:ext uri="{FF2B5EF4-FFF2-40B4-BE49-F238E27FC236}">
                <a16:creationId xmlns="" xmlns:a16="http://schemas.microsoft.com/office/drawing/2014/main" id="{F4A4E629-5DF8-B941-B17D-14D98925339B}"/>
              </a:ext>
            </a:extLst>
          </p:cNvPr>
          <p:cNvPicPr>
            <a:picLocks noGrp="1" noChangeAspect="1"/>
          </p:cNvPicPr>
          <p:nvPr>
            <p:ph idx="1"/>
          </p:nvPr>
        </p:nvPicPr>
        <p:blipFill>
          <a:blip r:embed="rId6"/>
          <a:stretch>
            <a:fillRect/>
          </a:stretch>
        </p:blipFill>
        <p:spPr>
          <a:xfrm>
            <a:off x="261061" y="5191931"/>
            <a:ext cx="4160452" cy="1666069"/>
          </a:xfrm>
          <a:prstGeom prst="rect">
            <a:avLst/>
          </a:prstGeom>
        </p:spPr>
      </p:pic>
      <p:pic>
        <p:nvPicPr>
          <p:cNvPr id="9" name="Picture 8">
            <a:extLst>
              <a:ext uri="{FF2B5EF4-FFF2-40B4-BE49-F238E27FC236}">
                <a16:creationId xmlns="" xmlns:a16="http://schemas.microsoft.com/office/drawing/2014/main" id="{7FD00523-A86B-C746-A43F-9AA64F6269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7635" y="2843746"/>
            <a:ext cx="4160451" cy="2348185"/>
          </a:xfrm>
          <a:prstGeom prst="rect">
            <a:avLst/>
          </a:prstGeom>
        </p:spPr>
      </p:pic>
    </p:spTree>
    <p:extLst>
      <p:ext uri="{BB962C8B-B14F-4D97-AF65-F5344CB8AC3E}">
        <p14:creationId xmlns:p14="http://schemas.microsoft.com/office/powerpoint/2010/main" val="401261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5634" y="0"/>
            <a:ext cx="2690618" cy="1513473"/>
          </a:xfrm>
          <a:prstGeom prst="rect">
            <a:avLst/>
          </a:prstGeom>
        </p:spPr>
      </p:pic>
      <p:pic>
        <p:nvPicPr>
          <p:cNvPr id="9" name="Picture 8"/>
          <p:cNvPicPr>
            <a:picLocks noChangeAspect="1"/>
          </p:cNvPicPr>
          <p:nvPr/>
        </p:nvPicPr>
        <p:blipFill>
          <a:blip r:embed="rId4"/>
          <a:stretch>
            <a:fillRect/>
          </a:stretch>
        </p:blipFill>
        <p:spPr>
          <a:xfrm>
            <a:off x="290944" y="3434746"/>
            <a:ext cx="11683580" cy="2919559"/>
          </a:xfrm>
          <a:prstGeom prst="rect">
            <a:avLst/>
          </a:prstGeom>
        </p:spPr>
      </p:pic>
      <p:pic>
        <p:nvPicPr>
          <p:cNvPr id="12" name="Content Placeholder 11">
            <a:extLst>
              <a:ext uri="{FF2B5EF4-FFF2-40B4-BE49-F238E27FC236}">
                <a16:creationId xmlns="" xmlns:a16="http://schemas.microsoft.com/office/drawing/2014/main" id="{8374EC30-579F-B942-ADA1-01E7E3BA7744}"/>
              </a:ext>
            </a:extLst>
          </p:cNvPr>
          <p:cNvPicPr>
            <a:picLocks noGrp="1" noChangeAspect="1"/>
          </p:cNvPicPr>
          <p:nvPr>
            <p:ph idx="1"/>
          </p:nvPr>
        </p:nvPicPr>
        <p:blipFill rotWithShape="1">
          <a:blip r:embed="rId5"/>
          <a:srcRect/>
          <a:stretch/>
        </p:blipFill>
        <p:spPr>
          <a:xfrm>
            <a:off x="290943" y="176365"/>
            <a:ext cx="5417129" cy="2906778"/>
          </a:xfrm>
          <a:prstGeom prst="rect">
            <a:avLst/>
          </a:prstGeom>
        </p:spPr>
      </p:pic>
    </p:spTree>
    <p:extLst>
      <p:ext uri="{BB962C8B-B14F-4D97-AF65-F5344CB8AC3E}">
        <p14:creationId xmlns:p14="http://schemas.microsoft.com/office/powerpoint/2010/main" val="38166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5634" y="0"/>
            <a:ext cx="2690618" cy="1513473"/>
          </a:xfrm>
          <a:prstGeom prst="rect">
            <a:avLst/>
          </a:prstGeom>
        </p:spPr>
      </p:pic>
      <p:pic>
        <p:nvPicPr>
          <p:cNvPr id="7" name="Picture 6">
            <a:extLst>
              <a:ext uri="{FF2B5EF4-FFF2-40B4-BE49-F238E27FC236}">
                <a16:creationId xmlns="" xmlns:a16="http://schemas.microsoft.com/office/drawing/2014/main" id="{A2EE7B66-2176-9A4F-B200-E524BBC076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1250" y="2571750"/>
            <a:ext cx="5585002" cy="4033691"/>
          </a:xfrm>
          <a:prstGeom prst="rect">
            <a:avLst/>
          </a:prstGeom>
        </p:spPr>
      </p:pic>
      <p:pic>
        <p:nvPicPr>
          <p:cNvPr id="9" name="Picture 8">
            <a:extLst>
              <a:ext uri="{FF2B5EF4-FFF2-40B4-BE49-F238E27FC236}">
                <a16:creationId xmlns="" xmlns:a16="http://schemas.microsoft.com/office/drawing/2014/main" id="{7FD00523-A86B-C746-A43F-9AA64F6269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5748" y="1106904"/>
            <a:ext cx="5277853" cy="3958390"/>
          </a:xfrm>
          <a:prstGeom prst="rect">
            <a:avLst/>
          </a:prstGeom>
        </p:spPr>
      </p:pic>
      <p:sp>
        <p:nvSpPr>
          <p:cNvPr id="3" name="TextBox 2"/>
          <p:cNvSpPr txBox="1"/>
          <p:nvPr/>
        </p:nvSpPr>
        <p:spPr>
          <a:xfrm>
            <a:off x="415748" y="603766"/>
            <a:ext cx="2214965" cy="369332"/>
          </a:xfrm>
          <a:prstGeom prst="rect">
            <a:avLst/>
          </a:prstGeom>
          <a:noFill/>
        </p:spPr>
        <p:txBody>
          <a:bodyPr wrap="none" rtlCol="0">
            <a:spAutoFit/>
          </a:bodyPr>
          <a:lstStyle/>
          <a:p>
            <a:r>
              <a:rPr lang="en-US" smtClean="0"/>
              <a:t>FORTISMERE SCHOOL</a:t>
            </a:r>
            <a:endParaRPr lang="en-US"/>
          </a:p>
        </p:txBody>
      </p:sp>
    </p:spTree>
    <p:extLst>
      <p:ext uri="{BB962C8B-B14F-4D97-AF65-F5344CB8AC3E}">
        <p14:creationId xmlns:p14="http://schemas.microsoft.com/office/powerpoint/2010/main" val="139302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663" y="1224083"/>
            <a:ext cx="6356684" cy="2734343"/>
          </a:xfrm>
          <a:gradFill>
            <a:gsLst>
              <a:gs pos="0">
                <a:srgbClr val="256C83"/>
              </a:gs>
              <a:gs pos="50000">
                <a:srgbClr val="1CB6BC"/>
              </a:gs>
              <a:gs pos="100000">
                <a:srgbClr val="0F71C2"/>
              </a:gs>
            </a:gsLst>
            <a:lin ang="2520000" scaled="0"/>
          </a:gradFill>
        </p:spPr>
        <p:txBody>
          <a:bodyPr>
            <a:normAutofit/>
          </a:bodyPr>
          <a:lstStyle/>
          <a:p>
            <a:pPr marL="0" indent="0">
              <a:buNone/>
            </a:pPr>
            <a:r>
              <a:rPr lang="en-US" dirty="0">
                <a:solidFill>
                  <a:schemeClr val="bg1"/>
                </a:solidFill>
              </a:rPr>
              <a:t>Our panels will generate</a:t>
            </a:r>
          </a:p>
          <a:p>
            <a:pPr marL="0" indent="0">
              <a:buNone/>
            </a:pPr>
            <a:r>
              <a:rPr lang="en-US" sz="6000" dirty="0">
                <a:solidFill>
                  <a:schemeClr val="bg1"/>
                </a:solidFill>
              </a:rPr>
              <a:t>26,500 kWh per </a:t>
            </a:r>
            <a:r>
              <a:rPr lang="en-US" sz="6000" dirty="0" err="1">
                <a:solidFill>
                  <a:schemeClr val="bg1"/>
                </a:solidFill>
              </a:rPr>
              <a:t>year</a:t>
            </a:r>
            <a:r>
              <a:rPr lang="en-US" dirty="0" err="1">
                <a:solidFill>
                  <a:schemeClr val="bg1"/>
                </a:solidFill>
              </a:rPr>
              <a:t>of</a:t>
            </a:r>
            <a:r>
              <a:rPr lang="en-US" dirty="0">
                <a:solidFill>
                  <a:schemeClr val="bg1"/>
                </a:solidFill>
              </a:rPr>
              <a:t> electricity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5634" y="0"/>
            <a:ext cx="2690618" cy="1513473"/>
          </a:xfrm>
          <a:prstGeom prst="rect">
            <a:avLst/>
          </a:prstGeom>
        </p:spPr>
      </p:pic>
      <p:sp>
        <p:nvSpPr>
          <p:cNvPr id="8" name="TextBox 7"/>
          <p:cNvSpPr txBox="1"/>
          <p:nvPr/>
        </p:nvSpPr>
        <p:spPr>
          <a:xfrm>
            <a:off x="3110162" y="5558643"/>
            <a:ext cx="7760369" cy="830997"/>
          </a:xfrm>
          <a:prstGeom prst="rect">
            <a:avLst/>
          </a:prstGeom>
          <a:noFill/>
        </p:spPr>
        <p:txBody>
          <a:bodyPr wrap="square" rtlCol="0">
            <a:spAutoFit/>
          </a:bodyPr>
          <a:lstStyle/>
          <a:p>
            <a:r>
              <a:rPr lang="en-US" sz="3200" dirty="0"/>
              <a:t>Saving </a:t>
            </a:r>
            <a:r>
              <a:rPr lang="en-US" dirty="0"/>
              <a:t> </a:t>
            </a:r>
            <a:r>
              <a:rPr lang="en-US" sz="4800" b="1" dirty="0">
                <a:solidFill>
                  <a:srgbClr val="00B0F0"/>
                </a:solidFill>
              </a:rPr>
              <a:t>£28,500 </a:t>
            </a:r>
            <a:r>
              <a:rPr lang="en-US" sz="3200" dirty="0"/>
              <a:t>over 20 years</a:t>
            </a:r>
          </a:p>
        </p:txBody>
      </p:sp>
      <p:sp>
        <p:nvSpPr>
          <p:cNvPr id="10" name="TextBox 9"/>
          <p:cNvSpPr txBox="1"/>
          <p:nvPr/>
        </p:nvSpPr>
        <p:spPr>
          <a:xfrm>
            <a:off x="1463842" y="4712368"/>
            <a:ext cx="7760369" cy="923330"/>
          </a:xfrm>
          <a:prstGeom prst="rect">
            <a:avLst/>
          </a:prstGeom>
          <a:noFill/>
        </p:spPr>
        <p:txBody>
          <a:bodyPr wrap="square" rtlCol="0">
            <a:spAutoFit/>
          </a:bodyPr>
          <a:lstStyle/>
          <a:p>
            <a:r>
              <a:rPr lang="en-US" sz="3200" dirty="0"/>
              <a:t>Equivalent to electricity used by </a:t>
            </a:r>
            <a:r>
              <a:rPr lang="en-US" sz="5400" b="1" dirty="0">
                <a:solidFill>
                  <a:srgbClr val="00B0F0"/>
                </a:solidFill>
              </a:rPr>
              <a:t>8</a:t>
            </a:r>
            <a:r>
              <a:rPr lang="en-US" sz="3200" dirty="0"/>
              <a:t> homes</a:t>
            </a:r>
            <a:r>
              <a:rPr lang="mr-IN" sz="3200" dirty="0"/>
              <a:t>…</a:t>
            </a:r>
            <a:endParaRPr lang="en-US" sz="3200" dirty="0"/>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06922" y="4475789"/>
            <a:ext cx="2048042" cy="1196057"/>
          </a:xfrm>
          <a:prstGeom prst="rect">
            <a:avLst/>
          </a:prstGeom>
        </p:spPr>
      </p:pic>
    </p:spTree>
    <p:extLst>
      <p:ext uri="{BB962C8B-B14F-4D97-AF65-F5344CB8AC3E}">
        <p14:creationId xmlns:p14="http://schemas.microsoft.com/office/powerpoint/2010/main" val="169373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24" y="135671"/>
            <a:ext cx="2694264" cy="646331"/>
          </a:xfrm>
          <a:prstGeom prst="rect">
            <a:avLst/>
          </a:prstGeom>
          <a:noFill/>
        </p:spPr>
        <p:txBody>
          <a:bodyPr wrap="none" rtlCol="0">
            <a:spAutoFit/>
          </a:bodyPr>
          <a:lstStyle/>
          <a:p>
            <a:r>
              <a:rPr lang="en-GB" sz="3600" b="1" dirty="0"/>
              <a:t>The numbers</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8909" y="-43225"/>
            <a:ext cx="2581275" cy="1451967"/>
          </a:xfrm>
          <a:prstGeom prst="rect">
            <a:avLst/>
          </a:prstGeom>
        </p:spPr>
      </p:pic>
      <p:sp>
        <p:nvSpPr>
          <p:cNvPr id="4" name="TextBox 3"/>
          <p:cNvSpPr txBox="1"/>
          <p:nvPr/>
        </p:nvSpPr>
        <p:spPr>
          <a:xfrm>
            <a:off x="158381" y="1235309"/>
            <a:ext cx="11791803" cy="1015663"/>
          </a:xfrm>
          <a:prstGeom prst="rect">
            <a:avLst/>
          </a:prstGeom>
          <a:solidFill>
            <a:srgbClr val="FFC000"/>
          </a:solidFill>
          <a:ln>
            <a:noFill/>
          </a:ln>
          <a:scene3d>
            <a:camera prst="orthographicFront"/>
            <a:lightRig rig="threePt" dir="t"/>
          </a:scene3d>
          <a:sp3d>
            <a:bevelT/>
          </a:sp3d>
        </p:spPr>
        <p:txBody>
          <a:bodyPr wrap="square" rtlCol="0">
            <a:spAutoFit/>
          </a:bodyPr>
          <a:lstStyle/>
          <a:p>
            <a:r>
              <a:rPr lang="en-GB" sz="2400" b="1" dirty="0">
                <a:latin typeface="Arial" panose="020B0604020202020204" pitchFamily="34" charset="0"/>
                <a:cs typeface="Arial" panose="020B0604020202020204" pitchFamily="34" charset="0"/>
              </a:rPr>
              <a:t>Cost of installation of solar panels: £34,000 </a:t>
            </a:r>
          </a:p>
          <a:p>
            <a:r>
              <a:rPr lang="en-GB" sz="2000" dirty="0">
                <a:latin typeface="Arial" panose="020B0604020202020204" pitchFamily="34" charset="0"/>
                <a:cs typeface="Arial" panose="020B0604020202020204" pitchFamily="34" charset="0"/>
              </a:rPr>
              <a:t>For 30kWp of solar panels, associated installation costs and some initial set up costs. </a:t>
            </a:r>
          </a:p>
          <a:p>
            <a:endParaRPr lang="en-GB" sz="1600" u="sng" dirty="0">
              <a:latin typeface="Arial" panose="020B0604020202020204" pitchFamily="34" charset="0"/>
              <a:cs typeface="Arial" panose="020B0604020202020204" pitchFamily="34" charset="0"/>
            </a:endParaRPr>
          </a:p>
        </p:txBody>
      </p:sp>
      <p:sp>
        <p:nvSpPr>
          <p:cNvPr id="8" name="TextBox 7"/>
          <p:cNvSpPr txBox="1"/>
          <p:nvPr/>
        </p:nvSpPr>
        <p:spPr>
          <a:xfrm>
            <a:off x="158381" y="2402278"/>
            <a:ext cx="11791803" cy="1077218"/>
          </a:xfrm>
          <a:prstGeom prst="rect">
            <a:avLst/>
          </a:prstGeom>
          <a:solidFill>
            <a:srgbClr val="FFC000"/>
          </a:solidFill>
          <a:ln>
            <a:noFill/>
          </a:ln>
          <a:scene3d>
            <a:camera prst="orthographicFront"/>
            <a:lightRig rig="threePt" dir="t"/>
          </a:scene3d>
          <a:sp3d>
            <a:bevelT/>
          </a:sp3d>
        </p:spPr>
        <p:txBody>
          <a:bodyPr wrap="square" rtlCol="0">
            <a:spAutoFit/>
          </a:bodyPr>
          <a:lstStyle/>
          <a:p>
            <a:r>
              <a:rPr lang="en-GB" sz="2400" b="1" dirty="0">
                <a:latin typeface="Arial" panose="020B0604020202020204" pitchFamily="34" charset="0"/>
                <a:cs typeface="Arial" panose="020B0604020202020204" pitchFamily="34" charset="0"/>
              </a:rPr>
              <a:t>From existing shareholders capital: £25,000 </a:t>
            </a:r>
          </a:p>
          <a:p>
            <a:r>
              <a:rPr lang="en-GB" sz="2000" dirty="0">
                <a:latin typeface="Arial" panose="020B0604020202020204" pitchFamily="34" charset="0"/>
                <a:cs typeface="Arial" panose="020B0604020202020204" pitchFamily="34" charset="0"/>
              </a:rPr>
              <a:t>(from shareholders to elected to keep their funds in en10ergy, after second roof at Woodside School proved infeasible)</a:t>
            </a:r>
          </a:p>
        </p:txBody>
      </p:sp>
      <p:sp>
        <p:nvSpPr>
          <p:cNvPr id="3" name="TextBox 2"/>
          <p:cNvSpPr txBox="1"/>
          <p:nvPr/>
        </p:nvSpPr>
        <p:spPr>
          <a:xfrm>
            <a:off x="2235200" y="4038600"/>
            <a:ext cx="184731" cy="369332"/>
          </a:xfrm>
          <a:prstGeom prst="rect">
            <a:avLst/>
          </a:prstGeom>
          <a:noFill/>
        </p:spPr>
        <p:txBody>
          <a:bodyPr wrap="none" rtlCol="0">
            <a:spAutoFit/>
          </a:bodyPr>
          <a:lstStyle/>
          <a:p>
            <a:endParaRPr lang="en-US" dirty="0"/>
          </a:p>
        </p:txBody>
      </p:sp>
      <p:sp>
        <p:nvSpPr>
          <p:cNvPr id="5" name="TextBox 4"/>
          <p:cNvSpPr txBox="1"/>
          <p:nvPr/>
        </p:nvSpPr>
        <p:spPr>
          <a:xfrm>
            <a:off x="250824" y="3631896"/>
            <a:ext cx="11699360" cy="1754326"/>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The Fortismere scheme will offer a return of 3% on the capital remaining invested.</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The period of investment is 12 </a:t>
            </a:r>
            <a:r>
              <a:rPr lang="en-GB" b="1" dirty="0" smtClean="0">
                <a:latin typeface="Arial" panose="020B0604020202020204" pitchFamily="34" charset="0"/>
                <a:cs typeface="Arial" panose="020B0604020202020204" pitchFamily="34" charset="0"/>
              </a:rPr>
              <a:t>years.</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US" dirty="0"/>
          </a:p>
        </p:txBody>
      </p:sp>
      <p:sp>
        <p:nvSpPr>
          <p:cNvPr id="6" name="TextBox 5"/>
          <p:cNvSpPr txBox="1"/>
          <p:nvPr/>
        </p:nvSpPr>
        <p:spPr>
          <a:xfrm>
            <a:off x="5334000" y="5130800"/>
            <a:ext cx="184731" cy="369332"/>
          </a:xfrm>
          <a:prstGeom prst="rect">
            <a:avLst/>
          </a:prstGeom>
          <a:noFill/>
        </p:spPr>
        <p:txBody>
          <a:bodyPr wrap="none" rtlCol="0">
            <a:spAutoFit/>
          </a:bodyPr>
          <a:lstStyle/>
          <a:p>
            <a:endParaRPr lang="en-US" dirty="0"/>
          </a:p>
        </p:txBody>
      </p:sp>
      <p:sp>
        <p:nvSpPr>
          <p:cNvPr id="12" name="TextBox 11"/>
          <p:cNvSpPr txBox="1"/>
          <p:nvPr/>
        </p:nvSpPr>
        <p:spPr>
          <a:xfrm>
            <a:off x="158381" y="4639846"/>
            <a:ext cx="11915775" cy="677108"/>
          </a:xfrm>
          <a:prstGeom prst="rect">
            <a:avLst/>
          </a:prstGeom>
          <a:solidFill>
            <a:srgbClr val="FFC000"/>
          </a:solidFill>
          <a:scene3d>
            <a:camera prst="orthographicFront"/>
            <a:lightRig rig="threePt" dir="t"/>
          </a:scene3d>
          <a:sp3d>
            <a:bevelT/>
          </a:sp3d>
        </p:spPr>
        <p:txBody>
          <a:bodyPr wrap="square" rtlCol="0">
            <a:spAutoFit/>
          </a:bodyPr>
          <a:lstStyle/>
          <a:p>
            <a:r>
              <a:rPr lang="en-GB" sz="2000" b="1" dirty="0">
                <a:latin typeface="Arial" panose="020B0604020202020204" pitchFamily="34" charset="0"/>
                <a:cs typeface="Arial" panose="020B0604020202020204" pitchFamily="34" charset="0"/>
              </a:rPr>
              <a:t>Investments from share holders </a:t>
            </a:r>
            <a:r>
              <a:rPr lang="en-GB" sz="2000" dirty="0">
                <a:latin typeface="Arial" panose="020B0604020202020204" pitchFamily="34" charset="0"/>
                <a:cs typeface="Arial" panose="020B0604020202020204" pitchFamily="34" charset="0"/>
              </a:rPr>
              <a:t>– interest bearing shares </a:t>
            </a:r>
            <a:r>
              <a:rPr lang="en-GB" sz="2000" b="1" dirty="0">
                <a:latin typeface="Arial" panose="020B0604020202020204" pitchFamily="34" charset="0"/>
                <a:cs typeface="Arial" panose="020B0604020202020204" pitchFamily="34" charset="0"/>
              </a:rPr>
              <a:t>from £250 to £1,000 investment amount</a:t>
            </a:r>
            <a:r>
              <a:rPr lang="en-GB" sz="2000" dirty="0">
                <a:latin typeface="Arial" panose="020B0604020202020204" pitchFamily="34" charset="0"/>
                <a:cs typeface="Arial" panose="020B0604020202020204" pitchFamily="34" charset="0"/>
              </a:rPr>
              <a:t>, </a:t>
            </a:r>
          </a:p>
          <a:p>
            <a:endParaRPr lang="en-GB" dirty="0"/>
          </a:p>
        </p:txBody>
      </p:sp>
    </p:spTree>
    <p:extLst>
      <p:ext uri="{BB962C8B-B14F-4D97-AF65-F5344CB8AC3E}">
        <p14:creationId xmlns:p14="http://schemas.microsoft.com/office/powerpoint/2010/main" val="1319573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37334" y="86152"/>
            <a:ext cx="2581275" cy="1451967"/>
          </a:xfrm>
          <a:prstGeom prst="rect">
            <a:avLst/>
          </a:prstGeom>
        </p:spPr>
      </p:pic>
      <p:sp>
        <p:nvSpPr>
          <p:cNvPr id="8" name="TextBox 7"/>
          <p:cNvSpPr txBox="1"/>
          <p:nvPr/>
        </p:nvSpPr>
        <p:spPr>
          <a:xfrm>
            <a:off x="593969" y="391473"/>
            <a:ext cx="3375604" cy="584775"/>
          </a:xfrm>
          <a:prstGeom prst="rect">
            <a:avLst/>
          </a:prstGeom>
          <a:noFill/>
        </p:spPr>
        <p:txBody>
          <a:bodyPr wrap="none" rtlCol="0">
            <a:spAutoFit/>
          </a:bodyPr>
          <a:lstStyle/>
          <a:p>
            <a:r>
              <a:rPr lang="en-GB" sz="3200" b="1" dirty="0"/>
              <a:t>School perspective</a:t>
            </a:r>
          </a:p>
        </p:txBody>
      </p:sp>
      <p:sp>
        <p:nvSpPr>
          <p:cNvPr id="6" name="TextBox 5"/>
          <p:cNvSpPr txBox="1"/>
          <p:nvPr/>
        </p:nvSpPr>
        <p:spPr>
          <a:xfrm>
            <a:off x="593969" y="3686315"/>
            <a:ext cx="11424640" cy="1015663"/>
          </a:xfrm>
          <a:prstGeom prst="rect">
            <a:avLst/>
          </a:prstGeom>
          <a:solidFill>
            <a:srgbClr val="FFC000"/>
          </a:solidFill>
          <a:ln>
            <a:noFill/>
          </a:ln>
          <a:scene3d>
            <a:camera prst="orthographicFront"/>
            <a:lightRig rig="threePt" dir="t"/>
          </a:scene3d>
          <a:sp3d>
            <a:bevelT/>
          </a:sp3d>
        </p:spPr>
        <p:txBody>
          <a:bodyPr wrap="square" rtlCol="0">
            <a:spAutoFit/>
          </a:bodyPr>
          <a:lstStyle/>
          <a:p>
            <a:r>
              <a:rPr lang="en-GB" sz="2000" b="1" dirty="0">
                <a:latin typeface="Arial" panose="020B0604020202020204" pitchFamily="34" charset="0"/>
                <a:cs typeface="Arial" panose="020B0604020202020204" pitchFamily="34" charset="0"/>
              </a:rPr>
              <a:t>Educational Benefits</a:t>
            </a:r>
          </a:p>
          <a:p>
            <a:r>
              <a:rPr lang="en-GB" sz="2000" dirty="0">
                <a:latin typeface="Arial" panose="020B0604020202020204" pitchFamily="34" charset="0"/>
                <a:cs typeface="Arial" panose="020B0604020202020204" pitchFamily="34" charset="0"/>
              </a:rPr>
              <a:t>The installation will include smart monitoring and data collection that can also be used for school projects</a:t>
            </a:r>
          </a:p>
        </p:txBody>
      </p:sp>
      <p:sp>
        <p:nvSpPr>
          <p:cNvPr id="9" name="TextBox 8"/>
          <p:cNvSpPr txBox="1"/>
          <p:nvPr/>
        </p:nvSpPr>
        <p:spPr>
          <a:xfrm>
            <a:off x="593969" y="1691961"/>
            <a:ext cx="11424640" cy="1631216"/>
          </a:xfrm>
          <a:prstGeom prst="rect">
            <a:avLst/>
          </a:prstGeom>
          <a:solidFill>
            <a:srgbClr val="FFC000"/>
          </a:solidFill>
          <a:ln>
            <a:noFill/>
          </a:ln>
          <a:scene3d>
            <a:camera prst="orthographicFront"/>
            <a:lightRig rig="threePt" dir="t"/>
          </a:scene3d>
          <a:sp3d>
            <a:bevelT/>
          </a:sp3d>
        </p:spPr>
        <p:txBody>
          <a:bodyPr wrap="square" rtlCol="0">
            <a:spAutoFit/>
          </a:bodyPr>
          <a:lstStyle/>
          <a:p>
            <a:r>
              <a:rPr lang="en-GB" sz="2000" b="1" dirty="0">
                <a:latin typeface="Arial" panose="020B0604020202020204" pitchFamily="34" charset="0"/>
                <a:cs typeface="Arial" panose="020B0604020202020204" pitchFamily="34" charset="0"/>
              </a:rPr>
              <a:t>Savings for </a:t>
            </a:r>
            <a:r>
              <a:rPr lang="en-GB" sz="2000" b="1" dirty="0" err="1">
                <a:latin typeface="Arial" panose="020B0604020202020204" pitchFamily="34" charset="0"/>
                <a:cs typeface="Arial" panose="020B0604020202020204" pitchFamily="34" charset="0"/>
              </a:rPr>
              <a:t>Fortismere</a:t>
            </a:r>
            <a:r>
              <a:rPr lang="en-GB" sz="2000" b="1" dirty="0">
                <a:latin typeface="Arial" panose="020B0604020202020204" pitchFamily="34" charset="0"/>
                <a:cs typeface="Arial" panose="020B0604020202020204" pitchFamily="34" charset="0"/>
              </a:rPr>
              <a:t> School</a:t>
            </a: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Year 1</a:t>
            </a:r>
            <a:r>
              <a:rPr lang="en-GB" sz="2000" dirty="0">
                <a:latin typeface="Arial" panose="020B0604020202020204" pitchFamily="34" charset="0"/>
                <a:cs typeface="Arial" panose="020B0604020202020204" pitchFamily="34" charset="0"/>
              </a:rPr>
              <a:t> – estimated savings of </a:t>
            </a:r>
            <a:r>
              <a:rPr lang="en-GB" sz="2000" b="1" dirty="0">
                <a:latin typeface="Arial" panose="020B0604020202020204" pitchFamily="34" charset="0"/>
                <a:cs typeface="Arial" panose="020B0604020202020204" pitchFamily="34" charset="0"/>
              </a:rPr>
              <a:t>£860</a:t>
            </a:r>
          </a:p>
          <a:p>
            <a:r>
              <a:rPr lang="en-GB" sz="2000" b="1" dirty="0">
                <a:latin typeface="Arial" panose="020B0604020202020204" pitchFamily="34" charset="0"/>
                <a:cs typeface="Arial" panose="020B0604020202020204" pitchFamily="34" charset="0"/>
              </a:rPr>
              <a:t>Years 1 to 20</a:t>
            </a:r>
            <a:r>
              <a:rPr lang="en-GB" sz="2000" dirty="0">
                <a:latin typeface="Arial" panose="020B0604020202020204" pitchFamily="34" charset="0"/>
                <a:cs typeface="Arial" panose="020B0604020202020204" pitchFamily="34" charset="0"/>
              </a:rPr>
              <a:t> – estimated savings of </a:t>
            </a:r>
            <a:r>
              <a:rPr lang="en-GB" sz="2000" b="1" dirty="0">
                <a:latin typeface="Arial" panose="020B0604020202020204" pitchFamily="34" charset="0"/>
                <a:cs typeface="Arial" panose="020B0604020202020204" pitchFamily="34" charset="0"/>
              </a:rPr>
              <a:t>£28,500K</a:t>
            </a:r>
            <a:endParaRPr lang="en-GB" sz="2000" b="1" dirty="0">
              <a:solidFill>
                <a:srgbClr val="FF0000"/>
              </a:solidFill>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Years 20 to possible 40 </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uncosted</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savings</a:t>
            </a:r>
            <a:r>
              <a:rPr lang="is-IS" sz="2000" dirty="0" smtClean="0">
                <a:latin typeface="Arial" panose="020B0604020202020204" pitchFamily="34" charset="0"/>
                <a:cs typeface="Arial" panose="020B0604020202020204" pitchFamily="34" charset="0"/>
              </a:rPr>
              <a:t>…££££££ for the school...</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9680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37334" y="86152"/>
            <a:ext cx="2581275" cy="1451967"/>
          </a:xfrm>
          <a:prstGeom prst="rect">
            <a:avLst/>
          </a:prstGeom>
        </p:spPr>
      </p:pic>
      <p:sp>
        <p:nvSpPr>
          <p:cNvPr id="8" name="TextBox 7"/>
          <p:cNvSpPr txBox="1"/>
          <p:nvPr/>
        </p:nvSpPr>
        <p:spPr>
          <a:xfrm>
            <a:off x="593969" y="391473"/>
            <a:ext cx="3988849" cy="584775"/>
          </a:xfrm>
          <a:prstGeom prst="rect">
            <a:avLst/>
          </a:prstGeom>
          <a:noFill/>
        </p:spPr>
        <p:txBody>
          <a:bodyPr wrap="none" rtlCol="0">
            <a:spAutoFit/>
          </a:bodyPr>
          <a:lstStyle/>
          <a:p>
            <a:r>
              <a:rPr lang="en-GB" sz="3200" b="1" dirty="0" smtClean="0"/>
              <a:t>Scale of the challenge:</a:t>
            </a:r>
            <a:endParaRPr lang="en-GB" sz="3200" b="1" dirty="0"/>
          </a:p>
        </p:txBody>
      </p:sp>
      <p:sp>
        <p:nvSpPr>
          <p:cNvPr id="9" name="TextBox 8"/>
          <p:cNvSpPr txBox="1"/>
          <p:nvPr/>
        </p:nvSpPr>
        <p:spPr>
          <a:xfrm>
            <a:off x="422519" y="1730061"/>
            <a:ext cx="11424640" cy="2246769"/>
          </a:xfrm>
          <a:prstGeom prst="rect">
            <a:avLst/>
          </a:prstGeom>
          <a:solidFill>
            <a:schemeClr val="accent6">
              <a:lumMod val="40000"/>
              <a:lumOff val="60000"/>
            </a:schemeClr>
          </a:solidFill>
          <a:ln>
            <a:noFill/>
          </a:ln>
          <a:scene3d>
            <a:camera prst="orthographicFront"/>
            <a:lightRig rig="threePt" dir="t"/>
          </a:scene3d>
          <a:sp3d>
            <a:bevelT/>
          </a:sp3d>
        </p:spPr>
        <p:txBody>
          <a:bodyPr wrap="square" rtlCol="0">
            <a:spAutoFit/>
          </a:bodyPr>
          <a:lstStyle/>
          <a:p>
            <a:r>
              <a:rPr lang="en-GB" sz="2000" b="1" dirty="0" smtClean="0">
                <a:latin typeface="Arial" panose="020B0604020202020204" pitchFamily="34" charset="0"/>
                <a:cs typeface="Arial" panose="020B0604020202020204" pitchFamily="34" charset="0"/>
              </a:rPr>
              <a:t>London solar to date: circa .66gWp</a:t>
            </a:r>
            <a:endParaRPr lang="en-GB" sz="2000" b="1"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GLA Target is 1GW by 2030 and 2 GW by 2050</a:t>
            </a:r>
          </a:p>
          <a:p>
            <a:endParaRPr lang="en-GB" sz="2000" b="1" dirty="0">
              <a:latin typeface="Arial" panose="020B0604020202020204" pitchFamily="34" charset="0"/>
              <a:cs typeface="Arial" panose="020B0604020202020204" pitchFamily="34" charset="0"/>
            </a:endParaRPr>
          </a:p>
          <a:p>
            <a:r>
              <a:rPr lang="en-GB" sz="2000" b="1" dirty="0" smtClean="0">
                <a:latin typeface="Arial" panose="020B0604020202020204" pitchFamily="34" charset="0"/>
                <a:cs typeface="Arial" panose="020B0604020202020204" pitchFamily="34" charset="0"/>
              </a:rPr>
              <a:t>Haringey to date: 555kWp</a:t>
            </a:r>
          </a:p>
          <a:p>
            <a:endParaRPr lang="en-GB" sz="2000" b="1" dirty="0">
              <a:latin typeface="Arial" panose="020B0604020202020204" pitchFamily="34" charset="0"/>
              <a:cs typeface="Arial" panose="020B0604020202020204" pitchFamily="34" charset="0"/>
            </a:endParaRPr>
          </a:p>
          <a:p>
            <a:r>
              <a:rPr lang="en-GB" sz="2000" b="1" dirty="0" smtClean="0">
                <a:solidFill>
                  <a:srgbClr val="FF0000"/>
                </a:solidFill>
                <a:latin typeface="Arial" panose="020B0604020202020204" pitchFamily="34" charset="0"/>
                <a:cs typeface="Arial" panose="020B0604020202020204" pitchFamily="34" charset="0"/>
              </a:rPr>
              <a:t>????  For  Zero 50</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063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37334" y="86152"/>
            <a:ext cx="2581275" cy="1451967"/>
          </a:xfrm>
          <a:prstGeom prst="rect">
            <a:avLst/>
          </a:prstGeom>
        </p:spPr>
      </p:pic>
      <p:sp>
        <p:nvSpPr>
          <p:cNvPr id="8" name="TextBox 7"/>
          <p:cNvSpPr txBox="1"/>
          <p:nvPr/>
        </p:nvSpPr>
        <p:spPr>
          <a:xfrm>
            <a:off x="422519" y="519747"/>
            <a:ext cx="3076163" cy="584775"/>
          </a:xfrm>
          <a:prstGeom prst="rect">
            <a:avLst/>
          </a:prstGeom>
          <a:noFill/>
        </p:spPr>
        <p:txBody>
          <a:bodyPr wrap="none" rtlCol="0">
            <a:spAutoFit/>
          </a:bodyPr>
          <a:lstStyle/>
          <a:p>
            <a:r>
              <a:rPr lang="en-GB" sz="3200" b="1" dirty="0" smtClean="0"/>
              <a:t>Looking forward:</a:t>
            </a:r>
            <a:endParaRPr lang="en-GB" sz="3200" b="1" dirty="0"/>
          </a:p>
        </p:txBody>
      </p:sp>
      <p:sp>
        <p:nvSpPr>
          <p:cNvPr id="2" name="TextBox 1"/>
          <p:cNvSpPr txBox="1"/>
          <p:nvPr/>
        </p:nvSpPr>
        <p:spPr>
          <a:xfrm>
            <a:off x="970764" y="1538119"/>
            <a:ext cx="10186571" cy="2585323"/>
          </a:xfrm>
          <a:prstGeom prst="rect">
            <a:avLst/>
          </a:prstGeom>
          <a:noFill/>
        </p:spPr>
        <p:txBody>
          <a:bodyPr wrap="none" rtlCol="0">
            <a:spAutoFit/>
          </a:bodyPr>
          <a:lstStyle/>
          <a:p>
            <a:pPr marL="285750" indent="-285750">
              <a:buFont typeface="Arial" charset="0"/>
              <a:buChar char="•"/>
            </a:pPr>
            <a:r>
              <a:rPr lang="en-US" dirty="0" smtClean="0"/>
              <a:t>Access to all feasibility studies carried out for all renewables across the Borough</a:t>
            </a:r>
          </a:p>
          <a:p>
            <a:pPr marL="285750" indent="-285750">
              <a:buFont typeface="Arial" charset="0"/>
              <a:buChar char="•"/>
            </a:pPr>
            <a:endParaRPr lang="en-US" dirty="0"/>
          </a:p>
          <a:p>
            <a:pPr marL="285750" indent="-285750">
              <a:buFont typeface="Arial" charset="0"/>
              <a:buChar char="•"/>
            </a:pPr>
            <a:r>
              <a:rPr lang="en-US" dirty="0" smtClean="0"/>
              <a:t>Access to capital/personnel support to allow us to develop council objective compatible business plans</a:t>
            </a:r>
          </a:p>
          <a:p>
            <a:pPr marL="285750" indent="-285750">
              <a:buFont typeface="Arial" charset="0"/>
              <a:buChar char="•"/>
            </a:pPr>
            <a:endParaRPr lang="en-US" dirty="0"/>
          </a:p>
          <a:p>
            <a:pPr marL="285750" indent="-285750">
              <a:buFont typeface="Arial" charset="0"/>
              <a:buChar char="•"/>
            </a:pPr>
            <a:r>
              <a:rPr lang="en-US" dirty="0" smtClean="0"/>
              <a:t>Access to a combination of grants and zero cost loans to allow us to leverage our future income streams</a:t>
            </a:r>
          </a:p>
          <a:p>
            <a:pPr marL="285750" indent="-285750">
              <a:buFont typeface="Arial" charset="0"/>
              <a:buChar char="•"/>
            </a:pPr>
            <a:endParaRPr lang="en-US" dirty="0"/>
          </a:p>
          <a:p>
            <a:pPr marL="285750" indent="-285750">
              <a:buFont typeface="Arial" charset="0"/>
              <a:buChar char="•"/>
            </a:pPr>
            <a:r>
              <a:rPr lang="en-US" dirty="0" smtClean="0"/>
              <a:t>A genuinely open, transparent and collaborative relationship at </a:t>
            </a:r>
            <a:r>
              <a:rPr lang="en-US" dirty="0" err="1" smtClean="0"/>
              <a:t>counciller</a:t>
            </a:r>
            <a:r>
              <a:rPr lang="en-US" dirty="0" smtClean="0"/>
              <a:t> and officer levels</a:t>
            </a:r>
            <a:r>
              <a:rPr lang="is-IS" dirty="0" smtClean="0"/>
              <a:t>…</a:t>
            </a:r>
          </a:p>
          <a:p>
            <a:pPr marL="285750" indent="-285750">
              <a:buFont typeface="Arial" charset="0"/>
              <a:buChar char="•"/>
            </a:pPr>
            <a:endParaRPr lang="is-IS" dirty="0"/>
          </a:p>
          <a:p>
            <a:pPr marL="285750" indent="-285750">
              <a:buFont typeface="Arial" charset="0"/>
              <a:buChar char="•"/>
            </a:pPr>
            <a:r>
              <a:rPr lang="is-IS" dirty="0"/>
              <a:t>P</a:t>
            </a:r>
            <a:r>
              <a:rPr lang="is-IS" dirty="0" smtClean="0"/>
              <a:t>articularly at Planning Department Level...</a:t>
            </a:r>
            <a:endParaRPr lang="en-US" dirty="0"/>
          </a:p>
        </p:txBody>
      </p:sp>
    </p:spTree>
    <p:extLst>
      <p:ext uri="{BB962C8B-B14F-4D97-AF65-F5344CB8AC3E}">
        <p14:creationId xmlns:p14="http://schemas.microsoft.com/office/powerpoint/2010/main" val="920044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921</Words>
  <Application>Microsoft Macintosh PowerPoint</Application>
  <PresentationFormat>Widescreen</PresentationFormat>
  <Paragraphs>113</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AvantGarde Bk BT</vt:lpstr>
      <vt:lpstr>Calibri</vt:lpstr>
      <vt:lpstr>Calibri Light</vt:lpstr>
      <vt:lpstr>Mangal</vt:lpstr>
      <vt:lpstr>ＭＳ Ｐゴシック</vt:lpstr>
      <vt:lpstr>Times New Roman</vt:lpstr>
      <vt:lpstr>Verdana</vt:lpstr>
      <vt:lpstr>Office Theme</vt:lpstr>
      <vt:lpstr>Recent Past: Immediate futures Dermot Barnes; Chair</vt:lpstr>
      <vt:lpstr>M &amp; S Muswell Hill Broadway- 18kWp Methodist Church-7kWp Woodside School- 49.8kWp Fortismere School-29.92kWp TOTAL INSTALLED: 105kWp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1</vt:lpstr>
      <vt:lpstr>Why 2</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Fortismere School: Solar Project</dc:title>
  <dc:creator>Cara Jenkinson</dc:creator>
  <cp:lastModifiedBy>Dermot Barnes</cp:lastModifiedBy>
  <cp:revision>22</cp:revision>
  <dcterms:created xsi:type="dcterms:W3CDTF">2019-05-19T20:07:56Z</dcterms:created>
  <dcterms:modified xsi:type="dcterms:W3CDTF">2019-07-02T21:09:39Z</dcterms:modified>
</cp:coreProperties>
</file>