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9" r:id="rId3"/>
    <p:sldId id="258" r:id="rId4"/>
    <p:sldId id="259" r:id="rId5"/>
    <p:sldId id="260" r:id="rId6"/>
    <p:sldId id="261" r:id="rId7"/>
    <p:sldId id="262" r:id="rId8"/>
    <p:sldId id="263" r:id="rId9"/>
    <p:sldId id="271" r:id="rId10"/>
    <p:sldId id="272" r:id="rId11"/>
    <p:sldId id="273" r:id="rId12"/>
    <p:sldId id="274" r:id="rId13"/>
    <p:sldId id="266"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29B"/>
    <a:srgbClr val="2A8B00"/>
    <a:srgbClr val="63C56C"/>
    <a:srgbClr val="00C52E"/>
    <a:srgbClr val="00A126"/>
    <a:srgbClr val="00DAB4"/>
    <a:srgbClr val="00C689"/>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34"/>
    <p:restoredTop sz="82166"/>
  </p:normalViewPr>
  <p:slideViewPr>
    <p:cSldViewPr snapToGrid="0" snapToObjects="1">
      <p:cViewPr varScale="1">
        <p:scale>
          <a:sx n="48" d="100"/>
          <a:sy n="48" d="100"/>
        </p:scale>
        <p:origin x="200" y="1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B675F-7DC2-204D-8965-D2B3AF8DED20}" type="datetimeFigureOut">
              <a:rPr lang="en-US" smtClean="0"/>
              <a:t>7/2/19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8D164-EF2F-B049-9EE3-67289D474C78}" type="slidenum">
              <a:rPr lang="en-US" smtClean="0"/>
              <a:t>‹#›</a:t>
            </a:fld>
            <a:endParaRPr lang="en-US"/>
          </a:p>
        </p:txBody>
      </p:sp>
    </p:spTree>
    <p:extLst>
      <p:ext uri="{BB962C8B-B14F-4D97-AF65-F5344CB8AC3E}">
        <p14:creationId xmlns:p14="http://schemas.microsoft.com/office/powerpoint/2010/main" val="419692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street stalls, Midsummer Muswell, Very Merry Muswell</a:t>
            </a:r>
          </a:p>
        </p:txBody>
      </p:sp>
      <p:sp>
        <p:nvSpPr>
          <p:cNvPr id="4" name="Slide Number Placeholder 3"/>
          <p:cNvSpPr>
            <a:spLocks noGrp="1"/>
          </p:cNvSpPr>
          <p:nvPr>
            <p:ph type="sldNum" sz="quarter" idx="5"/>
          </p:nvPr>
        </p:nvSpPr>
        <p:spPr/>
        <p:txBody>
          <a:bodyPr/>
          <a:lstStyle/>
          <a:p>
            <a:fld id="{54A8D164-EF2F-B049-9EE3-67289D474C78}" type="slidenum">
              <a:rPr lang="en-US" smtClean="0"/>
              <a:t>3</a:t>
            </a:fld>
            <a:endParaRPr lang="en-US"/>
          </a:p>
        </p:txBody>
      </p:sp>
    </p:spTree>
    <p:extLst>
      <p:ext uri="{BB962C8B-B14F-4D97-AF65-F5344CB8AC3E}">
        <p14:creationId xmlns:p14="http://schemas.microsoft.com/office/powerpoint/2010/main" val="360472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8D164-EF2F-B049-9EE3-67289D474C78}" type="slidenum">
              <a:rPr lang="en-US" smtClean="0"/>
              <a:t>7</a:t>
            </a:fld>
            <a:endParaRPr lang="en-US"/>
          </a:p>
        </p:txBody>
      </p:sp>
    </p:spTree>
    <p:extLst>
      <p:ext uri="{BB962C8B-B14F-4D97-AF65-F5344CB8AC3E}">
        <p14:creationId xmlns:p14="http://schemas.microsoft.com/office/powerpoint/2010/main" val="309280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Talks on sustainable food, electric vehicles, psychology of climate change, plastics waste, many others.</a:t>
            </a:r>
          </a:p>
        </p:txBody>
      </p:sp>
      <p:sp>
        <p:nvSpPr>
          <p:cNvPr id="4" name="Slide Number Placeholder 3"/>
          <p:cNvSpPr>
            <a:spLocks noGrp="1"/>
          </p:cNvSpPr>
          <p:nvPr>
            <p:ph type="sldNum" sz="quarter" idx="5"/>
          </p:nvPr>
        </p:nvSpPr>
        <p:spPr/>
        <p:txBody>
          <a:bodyPr/>
          <a:lstStyle/>
          <a:p>
            <a:fld id="{54A8D164-EF2F-B049-9EE3-67289D474C78}" type="slidenum">
              <a:rPr lang="en-US" smtClean="0"/>
              <a:t>8</a:t>
            </a:fld>
            <a:endParaRPr lang="en-US"/>
          </a:p>
        </p:txBody>
      </p:sp>
    </p:spTree>
    <p:extLst>
      <p:ext uri="{BB962C8B-B14F-4D97-AF65-F5344CB8AC3E}">
        <p14:creationId xmlns:p14="http://schemas.microsoft.com/office/powerpoint/2010/main" val="405985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x-none"/>
              <a:t>So how does it work?  When a household enrols on the project we start with finding out your carbon footprint.  We then suggest some actions you may want to consider and we provide the support to help you take those actions.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charset="0"/>
                <a:ea typeface="Arial" charset="0"/>
                <a:cs typeface="Arial" charset="0"/>
              </a:defRPr>
            </a:lvl1pPr>
            <a:lvl2pPr marL="742950" indent="-285750" eaLnBrk="0" hangingPunct="0">
              <a:defRPr>
                <a:solidFill>
                  <a:schemeClr val="tx1"/>
                </a:solidFill>
                <a:latin typeface="Century Gothic" charset="0"/>
                <a:ea typeface="Arial" charset="0"/>
                <a:cs typeface="Arial" charset="0"/>
              </a:defRPr>
            </a:lvl2pPr>
            <a:lvl3pPr marL="1143000" indent="-228600" eaLnBrk="0" hangingPunct="0">
              <a:defRPr>
                <a:solidFill>
                  <a:schemeClr val="tx1"/>
                </a:solidFill>
                <a:latin typeface="Century Gothic" charset="0"/>
                <a:ea typeface="Arial" charset="0"/>
                <a:cs typeface="Arial" charset="0"/>
              </a:defRPr>
            </a:lvl3pPr>
            <a:lvl4pPr marL="1600200" indent="-228600" eaLnBrk="0" hangingPunct="0">
              <a:defRPr>
                <a:solidFill>
                  <a:schemeClr val="tx1"/>
                </a:solidFill>
                <a:latin typeface="Century Gothic" charset="0"/>
                <a:ea typeface="Arial" charset="0"/>
                <a:cs typeface="Arial" charset="0"/>
              </a:defRPr>
            </a:lvl4pPr>
            <a:lvl5pPr marL="2057400" indent="-228600" eaLnBrk="0" hangingPunct="0">
              <a:defRPr>
                <a:solidFill>
                  <a:schemeClr val="tx1"/>
                </a:solidFill>
                <a:latin typeface="Century Gothic" charset="0"/>
                <a:ea typeface="Arial" charset="0"/>
                <a:cs typeface="Arial" charset="0"/>
              </a:defRPr>
            </a:lvl5pPr>
            <a:lvl6pPr marL="2514600" indent="-228600"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fld id="{BF7B8193-8DFF-CB48-8633-46D266239B78}" type="slidenum">
              <a:rPr lang="en-GB" altLang="x-none"/>
              <a:pPr eaLnBrk="1" hangingPunct="1"/>
              <a:t>9</a:t>
            </a:fld>
            <a:endParaRPr lang="en-GB" altLang="x-none"/>
          </a:p>
        </p:txBody>
      </p:sp>
    </p:spTree>
    <p:extLst>
      <p:ext uri="{BB962C8B-B14F-4D97-AF65-F5344CB8AC3E}">
        <p14:creationId xmlns:p14="http://schemas.microsoft.com/office/powerpoint/2010/main" val="176393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x-none"/>
              <a:t>Difference between different householders living in neighbouring streets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charset="0"/>
                <a:ea typeface="Arial" charset="0"/>
                <a:cs typeface="Arial" charset="0"/>
              </a:defRPr>
            </a:lvl1pPr>
            <a:lvl2pPr marL="742950" indent="-285750" eaLnBrk="0" hangingPunct="0">
              <a:defRPr>
                <a:solidFill>
                  <a:schemeClr val="tx1"/>
                </a:solidFill>
                <a:latin typeface="Century Gothic" charset="0"/>
                <a:ea typeface="Arial" charset="0"/>
                <a:cs typeface="Arial" charset="0"/>
              </a:defRPr>
            </a:lvl2pPr>
            <a:lvl3pPr marL="1143000" indent="-228600" eaLnBrk="0" hangingPunct="0">
              <a:defRPr>
                <a:solidFill>
                  <a:schemeClr val="tx1"/>
                </a:solidFill>
                <a:latin typeface="Century Gothic" charset="0"/>
                <a:ea typeface="Arial" charset="0"/>
                <a:cs typeface="Arial" charset="0"/>
              </a:defRPr>
            </a:lvl3pPr>
            <a:lvl4pPr marL="1600200" indent="-228600" eaLnBrk="0" hangingPunct="0">
              <a:defRPr>
                <a:solidFill>
                  <a:schemeClr val="tx1"/>
                </a:solidFill>
                <a:latin typeface="Century Gothic" charset="0"/>
                <a:ea typeface="Arial" charset="0"/>
                <a:cs typeface="Arial" charset="0"/>
              </a:defRPr>
            </a:lvl4pPr>
            <a:lvl5pPr marL="2057400" indent="-228600" eaLnBrk="0" hangingPunct="0">
              <a:defRPr>
                <a:solidFill>
                  <a:schemeClr val="tx1"/>
                </a:solidFill>
                <a:latin typeface="Century Gothic" charset="0"/>
                <a:ea typeface="Arial" charset="0"/>
                <a:cs typeface="Arial" charset="0"/>
              </a:defRPr>
            </a:lvl5pPr>
            <a:lvl6pPr marL="2514600" indent="-228600"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fld id="{AF813901-0A99-0543-BDC2-C66E8555E196}" type="slidenum">
              <a:rPr lang="en-GB" altLang="x-none"/>
              <a:pPr eaLnBrk="1" hangingPunct="1"/>
              <a:t>10</a:t>
            </a:fld>
            <a:endParaRPr lang="en-GB" altLang="x-none"/>
          </a:p>
        </p:txBody>
      </p:sp>
    </p:spTree>
    <p:extLst>
      <p:ext uri="{BB962C8B-B14F-4D97-AF65-F5344CB8AC3E}">
        <p14:creationId xmlns:p14="http://schemas.microsoft.com/office/powerpoint/2010/main" val="85545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charset="0"/>
                <a:ea typeface="Arial" charset="0"/>
                <a:cs typeface="Arial" charset="0"/>
              </a:defRPr>
            </a:lvl1pPr>
            <a:lvl2pPr marL="742950" indent="-285750" eaLnBrk="0" hangingPunct="0">
              <a:defRPr>
                <a:solidFill>
                  <a:schemeClr val="tx1"/>
                </a:solidFill>
                <a:latin typeface="Century Gothic" charset="0"/>
                <a:ea typeface="Arial" charset="0"/>
                <a:cs typeface="Arial" charset="0"/>
              </a:defRPr>
            </a:lvl2pPr>
            <a:lvl3pPr marL="1143000" indent="-228600" eaLnBrk="0" hangingPunct="0">
              <a:defRPr>
                <a:solidFill>
                  <a:schemeClr val="tx1"/>
                </a:solidFill>
                <a:latin typeface="Century Gothic" charset="0"/>
                <a:ea typeface="Arial" charset="0"/>
                <a:cs typeface="Arial" charset="0"/>
              </a:defRPr>
            </a:lvl3pPr>
            <a:lvl4pPr marL="1600200" indent="-228600" eaLnBrk="0" hangingPunct="0">
              <a:defRPr>
                <a:solidFill>
                  <a:schemeClr val="tx1"/>
                </a:solidFill>
                <a:latin typeface="Century Gothic" charset="0"/>
                <a:ea typeface="Arial" charset="0"/>
                <a:cs typeface="Arial" charset="0"/>
              </a:defRPr>
            </a:lvl4pPr>
            <a:lvl5pPr marL="2057400" indent="-228600" eaLnBrk="0" hangingPunct="0">
              <a:defRPr>
                <a:solidFill>
                  <a:schemeClr val="tx1"/>
                </a:solidFill>
                <a:latin typeface="Century Gothic" charset="0"/>
                <a:ea typeface="Arial" charset="0"/>
                <a:cs typeface="Arial" charset="0"/>
              </a:defRPr>
            </a:lvl5pPr>
            <a:lvl6pPr marL="2514600" indent="-228600"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fld id="{E331575A-5BFC-5442-AF4C-A721EA389C56}" type="slidenum">
              <a:rPr lang="en-GB" altLang="x-none"/>
              <a:pPr eaLnBrk="1" hangingPunct="1"/>
              <a:t>11</a:t>
            </a:fld>
            <a:endParaRPr lang="en-GB" altLang="x-none"/>
          </a:p>
        </p:txBody>
      </p:sp>
    </p:spTree>
    <p:extLst>
      <p:ext uri="{BB962C8B-B14F-4D97-AF65-F5344CB8AC3E}">
        <p14:creationId xmlns:p14="http://schemas.microsoft.com/office/powerpoint/2010/main" val="24453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charset="0"/>
                <a:ea typeface="Arial" charset="0"/>
                <a:cs typeface="Arial" charset="0"/>
              </a:defRPr>
            </a:lvl1pPr>
            <a:lvl2pPr marL="742950" indent="-285750" eaLnBrk="0" hangingPunct="0">
              <a:defRPr>
                <a:solidFill>
                  <a:schemeClr val="tx1"/>
                </a:solidFill>
                <a:latin typeface="Century Gothic" charset="0"/>
                <a:ea typeface="Arial" charset="0"/>
                <a:cs typeface="Arial" charset="0"/>
              </a:defRPr>
            </a:lvl2pPr>
            <a:lvl3pPr marL="1143000" indent="-228600" eaLnBrk="0" hangingPunct="0">
              <a:defRPr>
                <a:solidFill>
                  <a:schemeClr val="tx1"/>
                </a:solidFill>
                <a:latin typeface="Century Gothic" charset="0"/>
                <a:ea typeface="Arial" charset="0"/>
                <a:cs typeface="Arial" charset="0"/>
              </a:defRPr>
            </a:lvl3pPr>
            <a:lvl4pPr marL="1600200" indent="-228600" eaLnBrk="0" hangingPunct="0">
              <a:defRPr>
                <a:solidFill>
                  <a:schemeClr val="tx1"/>
                </a:solidFill>
                <a:latin typeface="Century Gothic" charset="0"/>
                <a:ea typeface="Arial" charset="0"/>
                <a:cs typeface="Arial" charset="0"/>
              </a:defRPr>
            </a:lvl4pPr>
            <a:lvl5pPr marL="2057400" indent="-228600" eaLnBrk="0" hangingPunct="0">
              <a:defRPr>
                <a:solidFill>
                  <a:schemeClr val="tx1"/>
                </a:solidFill>
                <a:latin typeface="Century Gothic" charset="0"/>
                <a:ea typeface="Arial" charset="0"/>
                <a:cs typeface="Arial" charset="0"/>
              </a:defRPr>
            </a:lvl5pPr>
            <a:lvl6pPr marL="2514600" indent="-228600"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fld id="{04200BEB-7F7F-C945-8977-1CBAF735FC13}" type="slidenum">
              <a:rPr lang="en-GB" altLang="x-none"/>
              <a:pPr eaLnBrk="1" hangingPunct="1"/>
              <a:t>12</a:t>
            </a:fld>
            <a:endParaRPr lang="en-GB" altLang="x-none"/>
          </a:p>
        </p:txBody>
      </p:sp>
    </p:spTree>
    <p:extLst>
      <p:ext uri="{BB962C8B-B14F-4D97-AF65-F5344CB8AC3E}">
        <p14:creationId xmlns:p14="http://schemas.microsoft.com/office/powerpoint/2010/main" val="113395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1C504-C658-3C41-BDA3-BC1A649C24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64BBB84-81DD-E547-8498-8AD292327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D260331-78D2-B447-B765-E5797364E8A1}"/>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5" name="Footer Placeholder 4">
            <a:extLst>
              <a:ext uri="{FF2B5EF4-FFF2-40B4-BE49-F238E27FC236}">
                <a16:creationId xmlns:a16="http://schemas.microsoft.com/office/drawing/2014/main" xmlns="" id="{184CB725-0D49-154A-A253-D2C2D73AC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96B26A-0039-4242-87E8-188071EACC0B}"/>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243418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7146-9EFE-414A-BB24-7AAE214DEC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81656A-2F35-1549-B0A2-713803A3F0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733FC2-907F-1A40-A3DA-C09380CB2E14}"/>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5" name="Footer Placeholder 4">
            <a:extLst>
              <a:ext uri="{FF2B5EF4-FFF2-40B4-BE49-F238E27FC236}">
                <a16:creationId xmlns:a16="http://schemas.microsoft.com/office/drawing/2014/main" xmlns="" id="{2DF5151C-ECFE-794E-A4DD-DD4BECE87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D41674-914D-7241-A7C0-3CC5E396B2F8}"/>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158668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748DE2C-2CE6-5A4F-A2F7-4AC19B374A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B312C28-7257-6B49-90DC-B8D9636B63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309BF3-4746-9946-9E84-85F88810F83E}"/>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5" name="Footer Placeholder 4">
            <a:extLst>
              <a:ext uri="{FF2B5EF4-FFF2-40B4-BE49-F238E27FC236}">
                <a16:creationId xmlns:a16="http://schemas.microsoft.com/office/drawing/2014/main" xmlns="" id="{9E8046A4-5716-3346-BF9E-2AC2E31D4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46BDB3-A671-2243-9220-5AFF1E75F1DA}"/>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283720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A3D27-126F-3943-AAF9-BB691057A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8569BD-AD91-8947-A683-9C5679868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DD9213-58D7-5842-A0C2-577112BBF3B1}"/>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5" name="Footer Placeholder 4">
            <a:extLst>
              <a:ext uri="{FF2B5EF4-FFF2-40B4-BE49-F238E27FC236}">
                <a16:creationId xmlns:a16="http://schemas.microsoft.com/office/drawing/2014/main" xmlns="" id="{417A49CF-B1C5-EB4E-AEEF-8542E6A96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48D6C2-9983-8645-930D-8A0B39F98345}"/>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162759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A812B-703E-9142-8C5A-F8D43D514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0CC2D6C-2C09-3145-9FE9-0EB062C12E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20E2C1-9856-6548-83E0-B143F74073A9}"/>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5" name="Footer Placeholder 4">
            <a:extLst>
              <a:ext uri="{FF2B5EF4-FFF2-40B4-BE49-F238E27FC236}">
                <a16:creationId xmlns:a16="http://schemas.microsoft.com/office/drawing/2014/main" xmlns="" id="{C0B54E27-A003-0C4C-AC67-11E05AD23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3C16CE-4C6F-EE41-A8EA-F2C0F53DD623}"/>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415604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EBC31-6032-C143-BCA1-D470BBE53D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CFB2A-1657-0643-8F8C-66EE21A22B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8704E07-5891-C048-A523-35A74F126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3D0F71A-7A2C-C342-A45D-64F57BFD0CB7}"/>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6" name="Footer Placeholder 5">
            <a:extLst>
              <a:ext uri="{FF2B5EF4-FFF2-40B4-BE49-F238E27FC236}">
                <a16:creationId xmlns:a16="http://schemas.microsoft.com/office/drawing/2014/main" xmlns="" id="{C7CCCBF4-AC97-ED4A-B703-FA9F4287F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38888D-D60F-AF44-BEBD-F213B869E5F5}"/>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203305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B124C-84B2-FD4B-A6C7-BB734DCAE9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145415D-E31E-9B40-8F40-BD522335B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3D3B3E-D950-D14F-A6DB-0F58DE3F8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38E29AC-9FBA-894B-B9AF-F730604AC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872278-6DC2-A842-AB7A-502E5E405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BEF6374-9CAE-F549-BDDC-452D3B31064F}"/>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8" name="Footer Placeholder 7">
            <a:extLst>
              <a:ext uri="{FF2B5EF4-FFF2-40B4-BE49-F238E27FC236}">
                <a16:creationId xmlns:a16="http://schemas.microsoft.com/office/drawing/2014/main" xmlns="" id="{10F2F6E0-CC8F-4C44-9324-0C4F24BCE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E54F9E-42B8-1847-AD21-E9184D521D88}"/>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384616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EC9EF-E6E5-CE4E-B7B0-C4188726A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D108096-7A67-644E-8A1C-438A71D1BA6B}"/>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4" name="Footer Placeholder 3">
            <a:extLst>
              <a:ext uri="{FF2B5EF4-FFF2-40B4-BE49-F238E27FC236}">
                <a16:creationId xmlns:a16="http://schemas.microsoft.com/office/drawing/2014/main" xmlns="" id="{D9848956-B6B2-654D-A1C0-4D58F9CAC2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051BC5F-8C50-FE4F-B2BF-59D23C74A7EF}"/>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269661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504F087-2F28-2140-8CA0-95EDCC0D7DAD}"/>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3" name="Footer Placeholder 2">
            <a:extLst>
              <a:ext uri="{FF2B5EF4-FFF2-40B4-BE49-F238E27FC236}">
                <a16:creationId xmlns:a16="http://schemas.microsoft.com/office/drawing/2014/main" xmlns="" id="{BCFEA657-B9DD-3E45-A26F-A6F5BA4944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E70D30B-85A4-5E47-B352-6FFBEFD74211}"/>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415691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1E747-2251-FB4F-93A0-CCF064636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B641BDC-4999-374B-9506-AD5D9253A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087AF6A-BD0C-9243-892D-9DD1E9038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B221CB5-C695-9145-8120-CAC8355AD230}"/>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6" name="Footer Placeholder 5">
            <a:extLst>
              <a:ext uri="{FF2B5EF4-FFF2-40B4-BE49-F238E27FC236}">
                <a16:creationId xmlns:a16="http://schemas.microsoft.com/office/drawing/2014/main" xmlns="" id="{6E7797EE-5E06-C747-B926-7255F051E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468BED-977E-0E46-8B57-A6221CD96096}"/>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383496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031F7-D648-CA4A-9068-8675C6AD6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C31D789-0405-2E44-ABCA-F211C5E83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F8055BC-C638-8C42-B430-FD53DDF76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164D65-B7A8-D349-BA9F-6A2184ED3B44}"/>
              </a:ext>
            </a:extLst>
          </p:cNvPr>
          <p:cNvSpPr>
            <a:spLocks noGrp="1"/>
          </p:cNvSpPr>
          <p:nvPr>
            <p:ph type="dt" sz="half" idx="10"/>
          </p:nvPr>
        </p:nvSpPr>
        <p:spPr/>
        <p:txBody>
          <a:bodyPr/>
          <a:lstStyle/>
          <a:p>
            <a:fld id="{FAE3F072-8260-1041-8A0B-75DA9D14F05A}" type="datetimeFigureOut">
              <a:rPr lang="en-US" smtClean="0"/>
              <a:t>7/2/19</a:t>
            </a:fld>
            <a:endParaRPr lang="en-US"/>
          </a:p>
        </p:txBody>
      </p:sp>
      <p:sp>
        <p:nvSpPr>
          <p:cNvPr id="6" name="Footer Placeholder 5">
            <a:extLst>
              <a:ext uri="{FF2B5EF4-FFF2-40B4-BE49-F238E27FC236}">
                <a16:creationId xmlns:a16="http://schemas.microsoft.com/office/drawing/2014/main" xmlns="" id="{0A388992-6016-8248-997F-9AA81AF1D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660EAD-7C4B-4049-B2EF-1FFAD463948B}"/>
              </a:ext>
            </a:extLst>
          </p:cNvPr>
          <p:cNvSpPr>
            <a:spLocks noGrp="1"/>
          </p:cNvSpPr>
          <p:nvPr>
            <p:ph type="sldNum" sz="quarter" idx="12"/>
          </p:nvPr>
        </p:nvSpPr>
        <p:spPr/>
        <p:txBody>
          <a:bodyPr/>
          <a:lstStyle/>
          <a:p>
            <a:fld id="{12644871-1F96-164D-AE4A-4269ED0770AE}" type="slidenum">
              <a:rPr lang="en-US" smtClean="0"/>
              <a:t>‹#›</a:t>
            </a:fld>
            <a:endParaRPr lang="en-US"/>
          </a:p>
        </p:txBody>
      </p:sp>
    </p:spTree>
    <p:extLst>
      <p:ext uri="{BB962C8B-B14F-4D97-AF65-F5344CB8AC3E}">
        <p14:creationId xmlns:p14="http://schemas.microsoft.com/office/powerpoint/2010/main" val="347300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4AF9C3-2723-B948-9275-403CCB9B8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69B9A6B-CEA1-8142-AE8D-806DAF9B1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6ABA53-FEC1-C248-BB26-AAE11DA3E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3F072-8260-1041-8A0B-75DA9D14F05A}" type="datetimeFigureOut">
              <a:rPr lang="en-US" smtClean="0"/>
              <a:t>7/2/19</a:t>
            </a:fld>
            <a:endParaRPr lang="en-US"/>
          </a:p>
        </p:txBody>
      </p:sp>
      <p:sp>
        <p:nvSpPr>
          <p:cNvPr id="5" name="Footer Placeholder 4">
            <a:extLst>
              <a:ext uri="{FF2B5EF4-FFF2-40B4-BE49-F238E27FC236}">
                <a16:creationId xmlns:a16="http://schemas.microsoft.com/office/drawing/2014/main" xmlns="" id="{4487828D-5BD5-4240-92BF-B7881412F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ADCF1F9-02F5-C14B-AC61-945A99D0B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44871-1F96-164D-AE4A-4269ED0770AE}" type="slidenum">
              <a:rPr lang="en-US" smtClean="0"/>
              <a:t>‹#›</a:t>
            </a:fld>
            <a:endParaRPr lang="en-US"/>
          </a:p>
        </p:txBody>
      </p:sp>
    </p:spTree>
    <p:extLst>
      <p:ext uri="{BB962C8B-B14F-4D97-AF65-F5344CB8AC3E}">
        <p14:creationId xmlns:p14="http://schemas.microsoft.com/office/powerpoint/2010/main" val="177677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hsgroup.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1331E4C-6114-F948-AC1C-CE921B28FDEE}"/>
              </a:ext>
            </a:extLst>
          </p:cNvPr>
          <p:cNvSpPr>
            <a:spLocks noGrp="1"/>
          </p:cNvSpPr>
          <p:nvPr>
            <p:ph type="ctrTitle"/>
          </p:nvPr>
        </p:nvSpPr>
        <p:spPr>
          <a:xfrm>
            <a:off x="526073" y="4756638"/>
            <a:ext cx="11139854" cy="930447"/>
          </a:xfrm>
        </p:spPr>
        <p:txBody>
          <a:bodyPr>
            <a:normAutofit/>
          </a:bodyPr>
          <a:lstStyle/>
          <a:p>
            <a:r>
              <a:rPr lang="en-US" sz="5400">
                <a:solidFill>
                  <a:srgbClr val="FFFFFF"/>
                </a:solidFill>
              </a:rPr>
              <a:t>Creating a sustainable community</a:t>
            </a:r>
          </a:p>
        </p:txBody>
      </p:sp>
      <p:sp>
        <p:nvSpPr>
          <p:cNvPr id="3" name="Subtitle 2">
            <a:extLst>
              <a:ext uri="{FF2B5EF4-FFF2-40B4-BE49-F238E27FC236}">
                <a16:creationId xmlns:a16="http://schemas.microsoft.com/office/drawing/2014/main" xmlns="" id="{F87C396E-4ED2-E142-BF07-282F97499540}"/>
              </a:ext>
            </a:extLst>
          </p:cNvPr>
          <p:cNvSpPr>
            <a:spLocks noGrp="1"/>
          </p:cNvSpPr>
          <p:nvPr>
            <p:ph type="subTitle" idx="1"/>
          </p:nvPr>
        </p:nvSpPr>
        <p:spPr>
          <a:xfrm>
            <a:off x="1524000" y="5815698"/>
            <a:ext cx="9144000" cy="420001"/>
          </a:xfrm>
        </p:spPr>
        <p:txBody>
          <a:bodyPr>
            <a:normAutofit/>
          </a:bodyPr>
          <a:lstStyle/>
          <a:p>
            <a:r>
              <a:rPr lang="en-US" sz="2000" dirty="0" smtClean="0">
                <a:solidFill>
                  <a:srgbClr val="05D205"/>
                </a:solidFill>
              </a:rPr>
              <a:t>CEL 2nd July 2019</a:t>
            </a:r>
            <a:endParaRPr lang="en-US" sz="2000" dirty="0">
              <a:solidFill>
                <a:srgbClr val="05D205"/>
              </a:solidFill>
            </a:endParaRPr>
          </a:p>
        </p:txBody>
      </p:sp>
      <p:pic>
        <p:nvPicPr>
          <p:cNvPr id="4" name="Picture 10">
            <a:extLst>
              <a:ext uri="{FF2B5EF4-FFF2-40B4-BE49-F238E27FC236}">
                <a16:creationId xmlns:a16="http://schemas.microsoft.com/office/drawing/2014/main" xmlns="" id="{9CC5CD10-4CA4-1C48-A0E8-45B23BB2CE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2112456" y="307731"/>
            <a:ext cx="7911989"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76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1089" y="447675"/>
            <a:ext cx="3335337" cy="5881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Box 3"/>
          <p:cNvSpPr txBox="1">
            <a:spLocks noChangeArrowheads="1"/>
          </p:cNvSpPr>
          <p:nvPr/>
        </p:nvSpPr>
        <p:spPr bwMode="auto">
          <a:xfrm>
            <a:off x="2351088" y="404814"/>
            <a:ext cx="2736850" cy="244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Arial" charset="0"/>
                <a:cs typeface="Arial" charset="0"/>
              </a:defRPr>
            </a:lvl1pPr>
            <a:lvl2pPr marL="742950" indent="-285750" eaLnBrk="0" hangingPunct="0">
              <a:defRPr>
                <a:solidFill>
                  <a:schemeClr val="tx1"/>
                </a:solidFill>
                <a:latin typeface="Century Gothic" charset="0"/>
                <a:ea typeface="Arial" charset="0"/>
                <a:cs typeface="Arial" charset="0"/>
              </a:defRPr>
            </a:lvl2pPr>
            <a:lvl3pPr marL="1143000" indent="-228600" eaLnBrk="0" hangingPunct="0">
              <a:defRPr>
                <a:solidFill>
                  <a:schemeClr val="tx1"/>
                </a:solidFill>
                <a:latin typeface="Century Gothic" charset="0"/>
                <a:ea typeface="Arial" charset="0"/>
                <a:cs typeface="Arial" charset="0"/>
              </a:defRPr>
            </a:lvl3pPr>
            <a:lvl4pPr marL="1600200" indent="-228600" eaLnBrk="0" hangingPunct="0">
              <a:defRPr>
                <a:solidFill>
                  <a:schemeClr val="tx1"/>
                </a:solidFill>
                <a:latin typeface="Century Gothic" charset="0"/>
                <a:ea typeface="Arial" charset="0"/>
                <a:cs typeface="Arial" charset="0"/>
              </a:defRPr>
            </a:lvl4pPr>
            <a:lvl5pPr marL="2057400" indent="-228600" eaLnBrk="0" hangingPunct="0">
              <a:defRPr>
                <a:solidFill>
                  <a:schemeClr val="tx1"/>
                </a:solidFill>
                <a:latin typeface="Century Gothic" charset="0"/>
                <a:ea typeface="Arial" charset="0"/>
                <a:cs typeface="Arial" charset="0"/>
              </a:defRPr>
            </a:lvl5pPr>
            <a:lvl6pPr marL="2514600" indent="-228600"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r>
              <a:rPr lang="en-GB" altLang="x-none" sz="1000"/>
              <a:t>Carbon Footprint Report 1</a:t>
            </a:r>
          </a:p>
        </p:txBody>
      </p:sp>
      <p:pic>
        <p:nvPicPr>
          <p:cNvPr id="71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1" y="628651"/>
            <a:ext cx="3649663"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565525"/>
            <a:ext cx="3433763"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p:cNvSpPr txBox="1">
            <a:spLocks noChangeArrowheads="1"/>
          </p:cNvSpPr>
          <p:nvPr/>
        </p:nvSpPr>
        <p:spPr bwMode="auto">
          <a:xfrm>
            <a:off x="6024563" y="463551"/>
            <a:ext cx="2735262" cy="244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charset="0"/>
                <a:ea typeface="Arial" charset="0"/>
                <a:cs typeface="Arial" charset="0"/>
              </a:defRPr>
            </a:lvl1pPr>
            <a:lvl2pPr marL="742950" indent="-285750" eaLnBrk="0" hangingPunct="0">
              <a:defRPr>
                <a:solidFill>
                  <a:schemeClr val="tx1"/>
                </a:solidFill>
                <a:latin typeface="Century Gothic" charset="0"/>
                <a:ea typeface="Arial" charset="0"/>
                <a:cs typeface="Arial" charset="0"/>
              </a:defRPr>
            </a:lvl2pPr>
            <a:lvl3pPr marL="1143000" indent="-228600" eaLnBrk="0" hangingPunct="0">
              <a:defRPr>
                <a:solidFill>
                  <a:schemeClr val="tx1"/>
                </a:solidFill>
                <a:latin typeface="Century Gothic" charset="0"/>
                <a:ea typeface="Arial" charset="0"/>
                <a:cs typeface="Arial" charset="0"/>
              </a:defRPr>
            </a:lvl3pPr>
            <a:lvl4pPr marL="1600200" indent="-228600" eaLnBrk="0" hangingPunct="0">
              <a:defRPr>
                <a:solidFill>
                  <a:schemeClr val="tx1"/>
                </a:solidFill>
                <a:latin typeface="Century Gothic" charset="0"/>
                <a:ea typeface="Arial" charset="0"/>
                <a:cs typeface="Arial" charset="0"/>
              </a:defRPr>
            </a:lvl4pPr>
            <a:lvl5pPr marL="2057400" indent="-228600" eaLnBrk="0" hangingPunct="0">
              <a:defRPr>
                <a:solidFill>
                  <a:schemeClr val="tx1"/>
                </a:solidFill>
                <a:latin typeface="Century Gothic" charset="0"/>
                <a:ea typeface="Arial" charset="0"/>
                <a:cs typeface="Arial" charset="0"/>
              </a:defRPr>
            </a:lvl5pPr>
            <a:lvl6pPr marL="2514600" indent="-228600"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r>
              <a:rPr lang="en-GB" altLang="x-none" sz="1000"/>
              <a:t>Carbon Footprint Report 2</a:t>
            </a:r>
          </a:p>
        </p:txBody>
      </p:sp>
    </p:spTree>
    <p:extLst>
      <p:ext uri="{BB962C8B-B14F-4D97-AF65-F5344CB8AC3E}">
        <p14:creationId xmlns:p14="http://schemas.microsoft.com/office/powerpoint/2010/main" val="114310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x-none" dirty="0"/>
              <a:t> </a:t>
            </a:r>
            <a:r>
              <a:rPr lang="en-GB" altLang="x-none" dirty="0" err="1"/>
              <a:t>Muswell</a:t>
            </a:r>
            <a:r>
              <a:rPr lang="en-GB" altLang="x-none" dirty="0"/>
              <a:t> Hill 100 Homes so far…</a:t>
            </a:r>
          </a:p>
        </p:txBody>
      </p:sp>
      <p:sp>
        <p:nvSpPr>
          <p:cNvPr id="10243" name="Content Placeholder 4"/>
          <p:cNvSpPr>
            <a:spLocks noGrp="1"/>
          </p:cNvSpPr>
          <p:nvPr>
            <p:ph idx="1"/>
          </p:nvPr>
        </p:nvSpPr>
        <p:spPr/>
        <p:txBody>
          <a:bodyPr/>
          <a:lstStyle/>
          <a:p>
            <a:r>
              <a:rPr lang="en-GB" altLang="x-none" dirty="0"/>
              <a:t>Overall carbon footprint down by 16%</a:t>
            </a:r>
          </a:p>
          <a:p>
            <a:r>
              <a:rPr lang="en-GB" altLang="x-none" dirty="0"/>
              <a:t>Emissions from air travel down by 35%</a:t>
            </a:r>
          </a:p>
          <a:p>
            <a:r>
              <a:rPr lang="en-GB" altLang="x-none" dirty="0"/>
              <a:t>Emissions from car travel down by 26%</a:t>
            </a:r>
          </a:p>
          <a:p>
            <a:r>
              <a:rPr lang="en-GB" altLang="x-none" dirty="0"/>
              <a:t>Emissions from home energy down by 2% (against a 15% increase nationally due to extremely cold winter last year)</a:t>
            </a:r>
          </a:p>
        </p:txBody>
      </p:sp>
    </p:spTree>
    <p:extLst>
      <p:ext uri="{BB962C8B-B14F-4D97-AF65-F5344CB8AC3E}">
        <p14:creationId xmlns:p14="http://schemas.microsoft.com/office/powerpoint/2010/main" val="103548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66989" y="260350"/>
            <a:ext cx="7024687" cy="1143000"/>
          </a:xfrm>
        </p:spPr>
        <p:txBody>
          <a:bodyPr/>
          <a:lstStyle/>
          <a:p>
            <a:r>
              <a:rPr lang="en-GB" altLang="x-none" sz="2800" dirty="0" smtClean="0"/>
              <a:t>100 Homes-What </a:t>
            </a:r>
            <a:r>
              <a:rPr lang="en-GB" altLang="x-none" sz="2800" dirty="0"/>
              <a:t>measures have people taken?</a:t>
            </a:r>
          </a:p>
        </p:txBody>
      </p:sp>
      <p:graphicFrame>
        <p:nvGraphicFramePr>
          <p:cNvPr id="4" name="Content Placeholder 3"/>
          <p:cNvGraphicFramePr>
            <a:graphicFrameLocks noGrp="1"/>
          </p:cNvGraphicFramePr>
          <p:nvPr>
            <p:ph idx="1"/>
          </p:nvPr>
        </p:nvGraphicFramePr>
        <p:xfrm>
          <a:off x="2566988" y="1484313"/>
          <a:ext cx="6777038" cy="4597404"/>
        </p:xfrm>
        <a:graphic>
          <a:graphicData uri="http://schemas.openxmlformats.org/drawingml/2006/table">
            <a:tbl>
              <a:tblPr firstRow="1" bandRow="1">
                <a:tableStyleId>{5C22544A-7EE6-4342-B048-85BDC9FD1C3A}</a:tableStyleId>
              </a:tblPr>
              <a:tblGrid>
                <a:gridCol w="3388519"/>
                <a:gridCol w="3388519"/>
              </a:tblGrid>
              <a:tr h="518131">
                <a:tc>
                  <a:txBody>
                    <a:bodyPr/>
                    <a:lstStyle/>
                    <a:p>
                      <a:r>
                        <a:rPr lang="en-GB" sz="1400" dirty="0" smtClean="0"/>
                        <a:t>Measure</a:t>
                      </a:r>
                      <a:endParaRPr lang="en-GB" sz="1400" dirty="0"/>
                    </a:p>
                  </a:txBody>
                  <a:tcPr marL="91449" marR="91449" marT="45704" marB="45704"/>
                </a:tc>
                <a:tc>
                  <a:txBody>
                    <a:bodyPr/>
                    <a:lstStyle/>
                    <a:p>
                      <a:r>
                        <a:rPr lang="en-GB" sz="1400" dirty="0" smtClean="0"/>
                        <a:t>How</a:t>
                      </a:r>
                      <a:r>
                        <a:rPr lang="en-GB" sz="1400" baseline="0" dirty="0" smtClean="0"/>
                        <a:t> many of us have installed over last year?</a:t>
                      </a:r>
                      <a:endParaRPr lang="en-GB" sz="1400" dirty="0"/>
                    </a:p>
                  </a:txBody>
                  <a:tcPr marL="91449" marR="91449" marT="45704" marB="45704"/>
                </a:tc>
              </a:tr>
              <a:tr h="370843">
                <a:tc>
                  <a:txBody>
                    <a:bodyPr/>
                    <a:lstStyle/>
                    <a:p>
                      <a:r>
                        <a:rPr lang="en-GB" sz="1400" dirty="0" smtClean="0"/>
                        <a:t>Boost</a:t>
                      </a:r>
                      <a:r>
                        <a:rPr lang="en-GB" sz="1400" baseline="0" dirty="0" smtClean="0"/>
                        <a:t> loft insulation</a:t>
                      </a:r>
                      <a:endParaRPr lang="en-GB" sz="1400" dirty="0"/>
                    </a:p>
                  </a:txBody>
                  <a:tcPr marL="91449" marR="91449" marT="45704" marB="45704"/>
                </a:tc>
                <a:tc>
                  <a:txBody>
                    <a:bodyPr/>
                    <a:lstStyle/>
                    <a:p>
                      <a:r>
                        <a:rPr lang="en-GB" sz="1800" dirty="0" smtClean="0"/>
                        <a:t>29%</a:t>
                      </a:r>
                      <a:endParaRPr lang="en-GB" sz="1800" dirty="0"/>
                    </a:p>
                  </a:txBody>
                  <a:tcPr marL="91449" marR="91449" marT="45704" marB="45704"/>
                </a:tc>
              </a:tr>
              <a:tr h="370843">
                <a:tc>
                  <a:txBody>
                    <a:bodyPr/>
                    <a:lstStyle/>
                    <a:p>
                      <a:r>
                        <a:rPr lang="en-GB" sz="1400" dirty="0" smtClean="0"/>
                        <a:t>More low energy bulbs</a:t>
                      </a:r>
                      <a:endParaRPr lang="en-GB" sz="1400" dirty="0"/>
                    </a:p>
                  </a:txBody>
                  <a:tcPr marL="91449" marR="91449" marT="45704" marB="45704"/>
                </a:tc>
                <a:tc>
                  <a:txBody>
                    <a:bodyPr/>
                    <a:lstStyle/>
                    <a:p>
                      <a:r>
                        <a:rPr lang="en-GB" sz="1800" dirty="0" smtClean="0"/>
                        <a:t>29%</a:t>
                      </a:r>
                      <a:endParaRPr lang="en-GB" sz="1800" dirty="0"/>
                    </a:p>
                  </a:txBody>
                  <a:tcPr marL="91449" marR="91449" marT="45704" marB="45704"/>
                </a:tc>
              </a:tr>
              <a:tr h="370843">
                <a:tc>
                  <a:txBody>
                    <a:bodyPr/>
                    <a:lstStyle/>
                    <a:p>
                      <a:r>
                        <a:rPr lang="en-GB" sz="1400" dirty="0" err="1" smtClean="0"/>
                        <a:t>Draughtproofing</a:t>
                      </a:r>
                      <a:endParaRPr lang="en-GB" sz="1400" dirty="0"/>
                    </a:p>
                  </a:txBody>
                  <a:tcPr marL="91449" marR="91449" marT="45704" marB="45704"/>
                </a:tc>
                <a:tc>
                  <a:txBody>
                    <a:bodyPr/>
                    <a:lstStyle/>
                    <a:p>
                      <a:r>
                        <a:rPr lang="en-GB" sz="1800" dirty="0" smtClean="0"/>
                        <a:t>32%</a:t>
                      </a:r>
                      <a:endParaRPr lang="en-GB" sz="1800" dirty="0"/>
                    </a:p>
                  </a:txBody>
                  <a:tcPr marL="91449" marR="91449" marT="45704" marB="45704"/>
                </a:tc>
              </a:tr>
              <a:tr h="370843">
                <a:tc>
                  <a:txBody>
                    <a:bodyPr/>
                    <a:lstStyle/>
                    <a:p>
                      <a:r>
                        <a:rPr lang="en-GB" sz="1400" dirty="0" smtClean="0"/>
                        <a:t>Double or secondary glazing</a:t>
                      </a:r>
                      <a:endParaRPr lang="en-GB" sz="1400" dirty="0"/>
                    </a:p>
                  </a:txBody>
                  <a:tcPr marL="91449" marR="91449" marT="45704" marB="45704"/>
                </a:tc>
                <a:tc>
                  <a:txBody>
                    <a:bodyPr/>
                    <a:lstStyle/>
                    <a:p>
                      <a:r>
                        <a:rPr lang="en-GB" sz="1800" dirty="0" smtClean="0"/>
                        <a:t>29%</a:t>
                      </a:r>
                      <a:endParaRPr lang="en-GB" sz="1800" dirty="0"/>
                    </a:p>
                  </a:txBody>
                  <a:tcPr marL="91449" marR="91449" marT="45704" marB="45704"/>
                </a:tc>
              </a:tr>
              <a:tr h="370843">
                <a:tc>
                  <a:txBody>
                    <a:bodyPr/>
                    <a:lstStyle/>
                    <a:p>
                      <a:r>
                        <a:rPr lang="en-GB" sz="1400" dirty="0" err="1" smtClean="0"/>
                        <a:t>Underfloor</a:t>
                      </a:r>
                      <a:r>
                        <a:rPr lang="en-GB" sz="1400" dirty="0" smtClean="0"/>
                        <a:t> insulation</a:t>
                      </a:r>
                      <a:endParaRPr lang="en-GB" sz="1400" dirty="0"/>
                    </a:p>
                  </a:txBody>
                  <a:tcPr marL="91449" marR="91449" marT="45704" marB="45704"/>
                </a:tc>
                <a:tc>
                  <a:txBody>
                    <a:bodyPr/>
                    <a:lstStyle/>
                    <a:p>
                      <a:r>
                        <a:rPr lang="en-GB" sz="1800" dirty="0" smtClean="0"/>
                        <a:t>16%</a:t>
                      </a:r>
                      <a:endParaRPr lang="en-GB" sz="1800" dirty="0"/>
                    </a:p>
                  </a:txBody>
                  <a:tcPr marL="91449" marR="91449" marT="45704" marB="45704"/>
                </a:tc>
              </a:tr>
              <a:tr h="370843">
                <a:tc>
                  <a:txBody>
                    <a:bodyPr/>
                    <a:lstStyle/>
                    <a:p>
                      <a:r>
                        <a:rPr lang="en-GB" sz="1400" dirty="0" smtClean="0"/>
                        <a:t> Wall</a:t>
                      </a:r>
                      <a:r>
                        <a:rPr lang="en-GB" sz="1400" baseline="0" dirty="0" smtClean="0"/>
                        <a:t> insulation</a:t>
                      </a:r>
                      <a:endParaRPr lang="en-GB" sz="1400" dirty="0"/>
                    </a:p>
                  </a:txBody>
                  <a:tcPr marL="91449" marR="91449" marT="45704" marB="45704"/>
                </a:tc>
                <a:tc>
                  <a:txBody>
                    <a:bodyPr/>
                    <a:lstStyle/>
                    <a:p>
                      <a:r>
                        <a:rPr lang="en-GB" sz="1800" dirty="0" smtClean="0"/>
                        <a:t>3%</a:t>
                      </a:r>
                      <a:endParaRPr lang="en-GB" sz="1800" dirty="0"/>
                    </a:p>
                  </a:txBody>
                  <a:tcPr marL="91449" marR="91449" marT="45704" marB="45704"/>
                </a:tc>
              </a:tr>
              <a:tr h="37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New Boiler</a:t>
                      </a:r>
                      <a:endParaRPr lang="en-GB" sz="1400" dirty="0" smtClean="0"/>
                    </a:p>
                  </a:txBody>
                  <a:tcPr marL="91449" marR="91449" marT="45704" marB="45704"/>
                </a:tc>
                <a:tc>
                  <a:txBody>
                    <a:bodyPr/>
                    <a:lstStyle/>
                    <a:p>
                      <a:r>
                        <a:rPr lang="en-GB" sz="1800" dirty="0" smtClean="0"/>
                        <a:t>29%</a:t>
                      </a:r>
                      <a:endParaRPr lang="en-GB" sz="1800" dirty="0"/>
                    </a:p>
                  </a:txBody>
                  <a:tcPr marL="91449" marR="91449" marT="45704" marB="45704"/>
                </a:tc>
              </a:tr>
              <a:tr h="37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Reduce</a:t>
                      </a:r>
                      <a:r>
                        <a:rPr lang="en-GB" sz="1400" baseline="0" dirty="0" smtClean="0"/>
                        <a:t> Air Miles</a:t>
                      </a:r>
                      <a:endParaRPr lang="en-GB" sz="1400" dirty="0" smtClean="0"/>
                    </a:p>
                  </a:txBody>
                  <a:tcPr marL="91449" marR="91449" marT="45704" marB="45704"/>
                </a:tc>
                <a:tc>
                  <a:txBody>
                    <a:bodyPr/>
                    <a:lstStyle/>
                    <a:p>
                      <a:r>
                        <a:rPr lang="en-GB" sz="1800" dirty="0" smtClean="0"/>
                        <a:t>39%</a:t>
                      </a:r>
                      <a:endParaRPr lang="en-GB" sz="1800" dirty="0"/>
                    </a:p>
                  </a:txBody>
                  <a:tcPr marL="91449" marR="91449" marT="45704" marB="45704"/>
                </a:tc>
              </a:tr>
              <a:tr h="370843">
                <a:tc>
                  <a:txBody>
                    <a:bodyPr/>
                    <a:lstStyle/>
                    <a:p>
                      <a:r>
                        <a:rPr lang="en-GB" sz="1400" dirty="0" smtClean="0"/>
                        <a:t>Reduce</a:t>
                      </a:r>
                      <a:r>
                        <a:rPr lang="en-GB" sz="1400" baseline="0" dirty="0" smtClean="0"/>
                        <a:t> Car Miles</a:t>
                      </a:r>
                      <a:endParaRPr lang="en-GB" sz="1400" dirty="0"/>
                    </a:p>
                  </a:txBody>
                  <a:tcPr marL="91449" marR="91449" marT="45704" marB="45704"/>
                </a:tc>
                <a:tc>
                  <a:txBody>
                    <a:bodyPr/>
                    <a:lstStyle/>
                    <a:p>
                      <a:r>
                        <a:rPr lang="en-GB" sz="1800" dirty="0" smtClean="0"/>
                        <a:t>32%</a:t>
                      </a:r>
                      <a:endParaRPr lang="en-GB" sz="1800" dirty="0"/>
                    </a:p>
                  </a:txBody>
                  <a:tcPr marL="91449" marR="91449" marT="45704" marB="45704"/>
                </a:tc>
              </a:tr>
              <a:tr h="37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Solar Photovoltaic</a:t>
                      </a:r>
                    </a:p>
                  </a:txBody>
                  <a:tcPr marL="91449" marR="91449" marT="45704" marB="45704"/>
                </a:tc>
                <a:tc>
                  <a:txBody>
                    <a:bodyPr/>
                    <a:lstStyle/>
                    <a:p>
                      <a:r>
                        <a:rPr lang="en-GB" sz="1800" dirty="0" smtClean="0"/>
                        <a:t>19%</a:t>
                      </a:r>
                      <a:endParaRPr lang="en-GB" sz="1800" dirty="0"/>
                    </a:p>
                  </a:txBody>
                  <a:tcPr marL="91449" marR="91449" marT="45704" marB="45704"/>
                </a:tc>
              </a:tr>
              <a:tr h="37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Solar Thermal</a:t>
                      </a:r>
                    </a:p>
                  </a:txBody>
                  <a:tcPr marL="91449" marR="91449" marT="45704" marB="45704"/>
                </a:tc>
                <a:tc>
                  <a:txBody>
                    <a:bodyPr/>
                    <a:lstStyle/>
                    <a:p>
                      <a:r>
                        <a:rPr lang="en-GB" sz="1800" dirty="0" smtClean="0"/>
                        <a:t>10%</a:t>
                      </a:r>
                      <a:endParaRPr lang="en-GB" sz="1800" dirty="0"/>
                    </a:p>
                  </a:txBody>
                  <a:tcPr marL="91449" marR="91449" marT="45704" marB="45704"/>
                </a:tc>
              </a:tr>
            </a:tbl>
          </a:graphicData>
        </a:graphic>
      </p:graphicFrame>
    </p:spTree>
    <p:extLst>
      <p:ext uri="{BB962C8B-B14F-4D97-AF65-F5344CB8AC3E}">
        <p14:creationId xmlns:p14="http://schemas.microsoft.com/office/powerpoint/2010/main" val="754056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3AF378F-2280-8944-8542-B2A8FED93E1E}"/>
              </a:ext>
            </a:extLst>
          </p:cNvPr>
          <p:cNvPicPr>
            <a:picLocks noGrp="1" noChangeAspect="1"/>
          </p:cNvPicPr>
          <p:nvPr>
            <p:ph idx="1"/>
          </p:nvPr>
        </p:nvPicPr>
        <p:blipFill>
          <a:blip r:embed="rId2"/>
          <a:stretch>
            <a:fillRect/>
          </a:stretch>
        </p:blipFill>
        <p:spPr>
          <a:xfrm>
            <a:off x="2739936" y="643466"/>
            <a:ext cx="6712128" cy="5571067"/>
          </a:xfrm>
          <a:prstGeom prst="rect">
            <a:avLst/>
          </a:prstGeom>
        </p:spPr>
      </p:pic>
    </p:spTree>
    <p:extLst>
      <p:ext uri="{BB962C8B-B14F-4D97-AF65-F5344CB8AC3E}">
        <p14:creationId xmlns:p14="http://schemas.microsoft.com/office/powerpoint/2010/main" val="393137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8F018CD-ACB6-4D43-8765-942B3FBE5FEE}"/>
              </a:ext>
            </a:extLst>
          </p:cNvPr>
          <p:cNvSpPr/>
          <p:nvPr/>
        </p:nvSpPr>
        <p:spPr>
          <a:xfrm>
            <a:off x="4969042" y="481262"/>
            <a:ext cx="6701591" cy="12994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xmlns="" id="{81C942AA-912B-264F-9EA4-B94186450102}"/>
              </a:ext>
            </a:extLst>
          </p:cNvPr>
          <p:cNvSpPr/>
          <p:nvPr/>
        </p:nvSpPr>
        <p:spPr>
          <a:xfrm>
            <a:off x="4969040" y="1985592"/>
            <a:ext cx="6701591" cy="1299412"/>
          </a:xfrm>
          <a:prstGeom prst="roundRect">
            <a:avLst/>
          </a:prstGeom>
          <a:solidFill>
            <a:srgbClr val="00B29B">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altLang="en-US" sz="2800" dirty="0"/>
              <a:t>Membership is £10/year (individual) or £12 (two people at the same address)</a:t>
            </a:r>
          </a:p>
        </p:txBody>
      </p:sp>
      <p:sp>
        <p:nvSpPr>
          <p:cNvPr id="10" name="Rounded Rectangle 9">
            <a:extLst>
              <a:ext uri="{FF2B5EF4-FFF2-40B4-BE49-F238E27FC236}">
                <a16:creationId xmlns:a16="http://schemas.microsoft.com/office/drawing/2014/main" xmlns="" id="{05C36B20-F911-6F49-85E3-A5EBEF8D0F6B}"/>
              </a:ext>
            </a:extLst>
          </p:cNvPr>
          <p:cNvSpPr/>
          <p:nvPr/>
        </p:nvSpPr>
        <p:spPr>
          <a:xfrm>
            <a:off x="4969041" y="3429000"/>
            <a:ext cx="6701591" cy="1299412"/>
          </a:xfrm>
          <a:prstGeom prst="roundRect">
            <a:avLst/>
          </a:prstGeom>
          <a:solidFill>
            <a:srgbClr val="63C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altLang="en-US" sz="2800" dirty="0"/>
              <a:t>Subscriptions help us pay for venue hire, printing etc.</a:t>
            </a:r>
            <a:endParaRPr lang="en-US" sz="2800" dirty="0"/>
          </a:p>
        </p:txBody>
      </p:sp>
      <p:sp>
        <p:nvSpPr>
          <p:cNvPr id="11" name="Rounded Rectangle 10">
            <a:extLst>
              <a:ext uri="{FF2B5EF4-FFF2-40B4-BE49-F238E27FC236}">
                <a16:creationId xmlns:a16="http://schemas.microsoft.com/office/drawing/2014/main" xmlns="" id="{8C81F6B7-9BEC-144F-9E36-A2D17510499A}"/>
              </a:ext>
            </a:extLst>
          </p:cNvPr>
          <p:cNvSpPr/>
          <p:nvPr/>
        </p:nvSpPr>
        <p:spPr>
          <a:xfrm>
            <a:off x="4969041" y="4902869"/>
            <a:ext cx="6701591" cy="1299412"/>
          </a:xfrm>
          <a:prstGeom prst="roundRect">
            <a:avLst/>
          </a:prstGeom>
          <a:solidFill>
            <a:srgbClr val="2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altLang="en-US" sz="2800" dirty="0"/>
              <a:t>Subscriptions help us pay for venue hire, printing etc.</a:t>
            </a:r>
          </a:p>
        </p:txBody>
      </p:sp>
      <p:sp>
        <p:nvSpPr>
          <p:cNvPr id="12" name="TextBox 11">
            <a:extLst>
              <a:ext uri="{FF2B5EF4-FFF2-40B4-BE49-F238E27FC236}">
                <a16:creationId xmlns:a16="http://schemas.microsoft.com/office/drawing/2014/main" xmlns="" id="{F26345D4-46B2-F34D-ABC1-14D2B094F308}"/>
              </a:ext>
            </a:extLst>
          </p:cNvPr>
          <p:cNvSpPr txBox="1"/>
          <p:nvPr/>
        </p:nvSpPr>
        <p:spPr>
          <a:xfrm>
            <a:off x="5221705" y="617874"/>
            <a:ext cx="6160169" cy="1292662"/>
          </a:xfrm>
          <a:prstGeom prst="rect">
            <a:avLst/>
          </a:prstGeom>
          <a:noFill/>
        </p:spPr>
        <p:txBody>
          <a:bodyPr wrap="square" rtlCol="0">
            <a:spAutoFit/>
          </a:bodyPr>
          <a:lstStyle/>
          <a:p>
            <a:r>
              <a:rPr lang="en-GB" altLang="en-US" sz="3200" dirty="0">
                <a:solidFill>
                  <a:schemeClr val="bg1"/>
                </a:solidFill>
              </a:rPr>
              <a:t>New members are always welcome</a:t>
            </a:r>
            <a:endParaRPr lang="en-US" sz="3200" dirty="0">
              <a:solidFill>
                <a:schemeClr val="bg1"/>
              </a:solidFill>
            </a:endParaRPr>
          </a:p>
          <a:p>
            <a:endParaRPr lang="en-US" sz="2800" dirty="0">
              <a:solidFill>
                <a:schemeClr val="bg1"/>
              </a:solidFill>
            </a:endParaRPr>
          </a:p>
          <a:p>
            <a:endParaRPr lang="en-US" dirty="0"/>
          </a:p>
        </p:txBody>
      </p:sp>
      <p:sp>
        <p:nvSpPr>
          <p:cNvPr id="17" name="TextBox 16">
            <a:extLst>
              <a:ext uri="{FF2B5EF4-FFF2-40B4-BE49-F238E27FC236}">
                <a16:creationId xmlns:a16="http://schemas.microsoft.com/office/drawing/2014/main" xmlns="" id="{16B4CF90-AF29-3D4E-A170-AB7CDF441505}"/>
              </a:ext>
            </a:extLst>
          </p:cNvPr>
          <p:cNvSpPr txBox="1"/>
          <p:nvPr/>
        </p:nvSpPr>
        <p:spPr>
          <a:xfrm>
            <a:off x="944477" y="3049383"/>
            <a:ext cx="2237874" cy="707886"/>
          </a:xfrm>
          <a:prstGeom prst="rect">
            <a:avLst/>
          </a:prstGeom>
          <a:noFill/>
        </p:spPr>
        <p:txBody>
          <a:bodyPr wrap="square" rtlCol="0">
            <a:spAutoFit/>
          </a:bodyPr>
          <a:lstStyle/>
          <a:p>
            <a:r>
              <a:rPr lang="en-US" sz="4000" dirty="0">
                <a:solidFill>
                  <a:schemeClr val="bg1"/>
                </a:solidFill>
              </a:rPr>
              <a:t>Join Us!</a:t>
            </a:r>
          </a:p>
        </p:txBody>
      </p:sp>
      <p:sp>
        <p:nvSpPr>
          <p:cNvPr id="2" name="Rectangle 1">
            <a:extLst>
              <a:ext uri="{FF2B5EF4-FFF2-40B4-BE49-F238E27FC236}">
                <a16:creationId xmlns:a16="http://schemas.microsoft.com/office/drawing/2014/main" xmlns="" id="{FC73F195-1F6F-0B44-B869-F7E2F4E9BFF6}"/>
              </a:ext>
            </a:extLst>
          </p:cNvPr>
          <p:cNvSpPr/>
          <p:nvPr/>
        </p:nvSpPr>
        <p:spPr>
          <a:xfrm>
            <a:off x="685800" y="6273000"/>
            <a:ext cx="10359189" cy="369332"/>
          </a:xfrm>
          <a:prstGeom prst="rect">
            <a:avLst/>
          </a:prstGeom>
        </p:spPr>
        <p:txBody>
          <a:bodyPr wrap="square">
            <a:spAutoFit/>
          </a:bodyPr>
          <a:lstStyle/>
          <a:p>
            <a:r>
              <a:rPr lang="en-US" dirty="0">
                <a:hlinkClick r:id="rId2"/>
              </a:rPr>
              <a:t>www.mhsgroup.org</a:t>
            </a:r>
            <a:r>
              <a:rPr lang="en-US" dirty="0"/>
              <a:t>   @</a:t>
            </a:r>
            <a:r>
              <a:rPr lang="en-US" dirty="0" err="1"/>
              <a:t>MuswellHillSust</a:t>
            </a:r>
            <a:r>
              <a:rPr lang="en-US" dirty="0"/>
              <a:t>.  Find us on Facebook and Instagram</a:t>
            </a:r>
          </a:p>
        </p:txBody>
      </p:sp>
      <p:sp>
        <p:nvSpPr>
          <p:cNvPr id="3" name="TextBox 2">
            <a:extLst>
              <a:ext uri="{FF2B5EF4-FFF2-40B4-BE49-F238E27FC236}">
                <a16:creationId xmlns:a16="http://schemas.microsoft.com/office/drawing/2014/main" xmlns="" id="{5F7481F2-09FD-7648-9678-30CE105F4EB2}"/>
              </a:ext>
            </a:extLst>
          </p:cNvPr>
          <p:cNvSpPr txBox="1"/>
          <p:nvPr/>
        </p:nvSpPr>
        <p:spPr>
          <a:xfrm>
            <a:off x="1281362" y="2892819"/>
            <a:ext cx="3110165" cy="707886"/>
          </a:xfrm>
          <a:prstGeom prst="rect">
            <a:avLst/>
          </a:prstGeom>
          <a:noFill/>
        </p:spPr>
        <p:txBody>
          <a:bodyPr wrap="square" rtlCol="0">
            <a:spAutoFit/>
          </a:bodyPr>
          <a:lstStyle/>
          <a:p>
            <a:r>
              <a:rPr lang="en-US" sz="4000" dirty="0"/>
              <a:t>Join us!</a:t>
            </a:r>
          </a:p>
        </p:txBody>
      </p:sp>
    </p:spTree>
    <p:extLst>
      <p:ext uri="{BB962C8B-B14F-4D97-AF65-F5344CB8AC3E}">
        <p14:creationId xmlns:p14="http://schemas.microsoft.com/office/powerpoint/2010/main" val="9813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8F018CD-ACB6-4D43-8765-942B3FBE5FEE}"/>
              </a:ext>
            </a:extLst>
          </p:cNvPr>
          <p:cNvSpPr/>
          <p:nvPr/>
        </p:nvSpPr>
        <p:spPr>
          <a:xfrm>
            <a:off x="4969042" y="481262"/>
            <a:ext cx="6701591" cy="12994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xmlns="" id="{81C942AA-912B-264F-9EA4-B94186450102}"/>
              </a:ext>
            </a:extLst>
          </p:cNvPr>
          <p:cNvSpPr/>
          <p:nvPr/>
        </p:nvSpPr>
        <p:spPr>
          <a:xfrm>
            <a:off x="4969040" y="1985592"/>
            <a:ext cx="6701591" cy="1299412"/>
          </a:xfrm>
          <a:prstGeom prst="roundRect">
            <a:avLst/>
          </a:prstGeom>
          <a:solidFill>
            <a:srgbClr val="00B29B">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xmlns="" id="{05C36B20-F911-6F49-85E3-A5EBEF8D0F6B}"/>
              </a:ext>
            </a:extLst>
          </p:cNvPr>
          <p:cNvSpPr/>
          <p:nvPr/>
        </p:nvSpPr>
        <p:spPr>
          <a:xfrm>
            <a:off x="4969041" y="3429000"/>
            <a:ext cx="6701591" cy="1299412"/>
          </a:xfrm>
          <a:prstGeom prst="roundRect">
            <a:avLst/>
          </a:prstGeom>
          <a:solidFill>
            <a:srgbClr val="63C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dirty="0" smtClean="0"/>
              <a:t>Insulation, glazing, heating system and renewables support</a:t>
            </a:r>
            <a:r>
              <a:rPr lang="en-GB" sz="2800" dirty="0" smtClean="0"/>
              <a:t>. Expert speakers and a vibrant community feeling</a:t>
            </a:r>
            <a:endParaRPr lang="en-US" sz="2800" dirty="0"/>
          </a:p>
        </p:txBody>
      </p:sp>
      <p:sp>
        <p:nvSpPr>
          <p:cNvPr id="11" name="Rounded Rectangle 10">
            <a:extLst>
              <a:ext uri="{FF2B5EF4-FFF2-40B4-BE49-F238E27FC236}">
                <a16:creationId xmlns:a16="http://schemas.microsoft.com/office/drawing/2014/main" xmlns="" id="{8C81F6B7-9BEC-144F-9E36-A2D17510499A}"/>
              </a:ext>
            </a:extLst>
          </p:cNvPr>
          <p:cNvSpPr/>
          <p:nvPr/>
        </p:nvSpPr>
        <p:spPr>
          <a:xfrm>
            <a:off x="4969041" y="4902869"/>
            <a:ext cx="6701591" cy="1299412"/>
          </a:xfrm>
          <a:prstGeom prst="roundRect">
            <a:avLst/>
          </a:prstGeom>
          <a:solidFill>
            <a:srgbClr val="2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smtClean="0"/>
              <a:t>Support for the councils objectives</a:t>
            </a:r>
            <a:endParaRPr lang="en-US" sz="2800" dirty="0"/>
          </a:p>
        </p:txBody>
      </p:sp>
      <p:sp>
        <p:nvSpPr>
          <p:cNvPr id="12" name="TextBox 11">
            <a:extLst>
              <a:ext uri="{FF2B5EF4-FFF2-40B4-BE49-F238E27FC236}">
                <a16:creationId xmlns:a16="http://schemas.microsoft.com/office/drawing/2014/main" xmlns="" id="{F26345D4-46B2-F34D-ABC1-14D2B094F308}"/>
              </a:ext>
            </a:extLst>
          </p:cNvPr>
          <p:cNvSpPr txBox="1"/>
          <p:nvPr/>
        </p:nvSpPr>
        <p:spPr>
          <a:xfrm>
            <a:off x="5065293" y="617874"/>
            <a:ext cx="6168764" cy="954107"/>
          </a:xfrm>
          <a:prstGeom prst="rect">
            <a:avLst/>
          </a:prstGeom>
          <a:noFill/>
        </p:spPr>
        <p:txBody>
          <a:bodyPr wrap="square" rtlCol="0">
            <a:spAutoFit/>
          </a:bodyPr>
          <a:lstStyle/>
          <a:p>
            <a:r>
              <a:rPr lang="en-GB" sz="2800" b="1" dirty="0" smtClean="0">
                <a:solidFill>
                  <a:schemeClr val="bg1"/>
                </a:solidFill>
              </a:rPr>
              <a:t>Created the LCBG-enabling more than 300 lower cost energy saving measures</a:t>
            </a:r>
            <a:endParaRPr lang="en-US" dirty="0"/>
          </a:p>
        </p:txBody>
      </p:sp>
      <p:sp>
        <p:nvSpPr>
          <p:cNvPr id="13" name="TextBox 12">
            <a:extLst>
              <a:ext uri="{FF2B5EF4-FFF2-40B4-BE49-F238E27FC236}">
                <a16:creationId xmlns:a16="http://schemas.microsoft.com/office/drawing/2014/main" xmlns="" id="{D44CD987-C9F4-3F44-A9F8-50FA9A0DD1A0}"/>
              </a:ext>
            </a:extLst>
          </p:cNvPr>
          <p:cNvSpPr txBox="1"/>
          <p:nvPr/>
        </p:nvSpPr>
        <p:spPr>
          <a:xfrm>
            <a:off x="5232017" y="2053897"/>
            <a:ext cx="6295954" cy="1384995"/>
          </a:xfrm>
          <a:prstGeom prst="rect">
            <a:avLst/>
          </a:prstGeom>
          <a:noFill/>
        </p:spPr>
        <p:txBody>
          <a:bodyPr wrap="square" rtlCol="0">
            <a:spAutoFit/>
          </a:bodyPr>
          <a:lstStyle/>
          <a:p>
            <a:pPr lvl="0"/>
            <a:r>
              <a:rPr lang="en-GB" sz="2800" dirty="0" smtClean="0">
                <a:solidFill>
                  <a:schemeClr val="bg1"/>
                </a:solidFill>
              </a:rPr>
              <a:t>100 </a:t>
            </a:r>
            <a:r>
              <a:rPr lang="en-GB" sz="2800" dirty="0">
                <a:solidFill>
                  <a:schemeClr val="bg1"/>
                </a:solidFill>
              </a:rPr>
              <a:t>Homes Programme- carbon </a:t>
            </a:r>
            <a:r>
              <a:rPr lang="en-GB" sz="2800" dirty="0" err="1" smtClean="0">
                <a:solidFill>
                  <a:schemeClr val="bg1"/>
                </a:solidFill>
              </a:rPr>
              <a:t>footprinting</a:t>
            </a:r>
            <a:r>
              <a:rPr lang="en-GB" sz="2800" dirty="0" smtClean="0">
                <a:solidFill>
                  <a:schemeClr val="bg1"/>
                </a:solidFill>
              </a:rPr>
              <a:t>,</a:t>
            </a:r>
            <a:r>
              <a:rPr lang="en-GB" sz="2800" dirty="0">
                <a:solidFill>
                  <a:schemeClr val="bg1"/>
                </a:solidFill>
              </a:rPr>
              <a:t> s</a:t>
            </a:r>
            <a:r>
              <a:rPr lang="en-GB" sz="2800" dirty="0" smtClean="0">
                <a:solidFill>
                  <a:schemeClr val="bg1"/>
                </a:solidFill>
              </a:rPr>
              <a:t>urveys, workshops, exhibitions</a:t>
            </a:r>
            <a:endParaRPr lang="en-US" sz="2800" dirty="0">
              <a:solidFill>
                <a:schemeClr val="bg1"/>
              </a:solidFill>
            </a:endParaRPr>
          </a:p>
        </p:txBody>
      </p:sp>
      <p:sp>
        <p:nvSpPr>
          <p:cNvPr id="17" name="TextBox 16">
            <a:extLst>
              <a:ext uri="{FF2B5EF4-FFF2-40B4-BE49-F238E27FC236}">
                <a16:creationId xmlns:a16="http://schemas.microsoft.com/office/drawing/2014/main" xmlns="" id="{16B4CF90-AF29-3D4E-A170-AB7CDF441505}"/>
              </a:ext>
            </a:extLst>
          </p:cNvPr>
          <p:cNvSpPr txBox="1"/>
          <p:nvPr/>
        </p:nvSpPr>
        <p:spPr>
          <a:xfrm>
            <a:off x="998622" y="2286000"/>
            <a:ext cx="2237874" cy="2062103"/>
          </a:xfrm>
          <a:prstGeom prst="rect">
            <a:avLst/>
          </a:prstGeom>
          <a:noFill/>
        </p:spPr>
        <p:txBody>
          <a:bodyPr wrap="square" rtlCol="0">
            <a:spAutoFit/>
          </a:bodyPr>
          <a:lstStyle/>
          <a:p>
            <a:r>
              <a:rPr lang="en-US" sz="2800" dirty="0">
                <a:solidFill>
                  <a:schemeClr val="bg1"/>
                </a:solidFill>
              </a:rPr>
              <a:t>S</a:t>
            </a:r>
            <a:r>
              <a:rPr lang="en-US" sz="3200" dirty="0">
                <a:solidFill>
                  <a:schemeClr val="bg1"/>
                </a:solidFill>
              </a:rPr>
              <a:t>ome facts about climate change</a:t>
            </a:r>
          </a:p>
        </p:txBody>
      </p:sp>
      <p:sp>
        <p:nvSpPr>
          <p:cNvPr id="18" name="TextBox 17">
            <a:extLst>
              <a:ext uri="{FF2B5EF4-FFF2-40B4-BE49-F238E27FC236}">
                <a16:creationId xmlns:a16="http://schemas.microsoft.com/office/drawing/2014/main" xmlns="" id="{245FA485-CA62-BE4B-B21E-D9258AA07E2F}"/>
              </a:ext>
            </a:extLst>
          </p:cNvPr>
          <p:cNvSpPr txBox="1"/>
          <p:nvPr/>
        </p:nvSpPr>
        <p:spPr>
          <a:xfrm>
            <a:off x="521368" y="2530951"/>
            <a:ext cx="3236495" cy="1077218"/>
          </a:xfrm>
          <a:prstGeom prst="rect">
            <a:avLst/>
          </a:prstGeom>
          <a:noFill/>
        </p:spPr>
        <p:txBody>
          <a:bodyPr wrap="square" rtlCol="0">
            <a:spAutoFit/>
          </a:bodyPr>
          <a:lstStyle/>
          <a:p>
            <a:r>
              <a:rPr lang="en-US" sz="3200" dirty="0"/>
              <a:t>Some </a:t>
            </a:r>
            <a:r>
              <a:rPr lang="en-US" sz="3200" dirty="0" smtClean="0"/>
              <a:t>of what we </a:t>
            </a:r>
          </a:p>
          <a:p>
            <a:r>
              <a:rPr lang="en-US" sz="3200" dirty="0" smtClean="0"/>
              <a:t>do</a:t>
            </a:r>
            <a:endParaRPr lang="en-US" sz="3200" dirty="0"/>
          </a:p>
        </p:txBody>
      </p:sp>
    </p:spTree>
    <p:extLst>
      <p:ext uri="{BB962C8B-B14F-4D97-AF65-F5344CB8AC3E}">
        <p14:creationId xmlns:p14="http://schemas.microsoft.com/office/powerpoint/2010/main" val="240341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88BCA29-03CF-944F-B57B-535DBB0AB13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B0DD1A-2412-FE4A-9626-E5FD5859140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You might have seen us out and about…</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4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B980B46-4DE7-7D4B-9689-080EF983E59E}"/>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16DF37-3353-244A-AC94-593357D1F8E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Home energy efficiency events</a:t>
            </a: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49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IMG_01431-1024x768.jpg">
            <a:extLst>
              <a:ext uri="{FF2B5EF4-FFF2-40B4-BE49-F238E27FC236}">
                <a16:creationId xmlns:a16="http://schemas.microsoft.com/office/drawing/2014/main" xmlns="" id="{D31E2C3D-968A-334C-BECA-04E032623D85}"/>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E9EECA-2821-2944-B26C-89428AA3846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Hot tips for warm homes workshops</a:t>
            </a: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8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3BB88F-E8DB-7F47-B7AA-20DA09C464D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Green Open Homes visits</a:t>
            </a:r>
          </a:p>
        </p:txBody>
      </p:sp>
      <p:cxnSp>
        <p:nvCxnSpPr>
          <p:cNvPr id="15" name="Straight Connector 14">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Stewart-McIlroy-shows-visitors-magnetic-secondary-glazing-21st-C-Homes-2014.jpg">
            <a:extLst>
              <a:ext uri="{FF2B5EF4-FFF2-40B4-BE49-F238E27FC236}">
                <a16:creationId xmlns:a16="http://schemas.microsoft.com/office/drawing/2014/main" xmlns="" id="{10B482E2-A833-DF4C-9105-DB1D3010BA1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560411" y="2426818"/>
            <a:ext cx="2998228"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8" descr="0_carb_refurb.jpg">
            <a:extLst>
              <a:ext uri="{FF2B5EF4-FFF2-40B4-BE49-F238E27FC236}">
                <a16:creationId xmlns:a16="http://schemas.microsoft.com/office/drawing/2014/main" xmlns="" id="{B56D7A81-DC18-1F48-8F62-5F03480208E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6507941" y="2426818"/>
            <a:ext cx="5330181"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61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Duncan-thermal-image.jpg">
            <a:extLst>
              <a:ext uri="{FF2B5EF4-FFF2-40B4-BE49-F238E27FC236}">
                <a16:creationId xmlns:a16="http://schemas.microsoft.com/office/drawing/2014/main" xmlns="" id="{C4916F9D-1B59-CD47-B089-8D538B5F2992}"/>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136FB1F-04C9-BB43-8652-08A722D13D8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Thermal Imaging</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8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097373BC-8404-9C4F-8E61-4E507A6EFE9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3AA564C-EB78-214E-85CA-39160AF2634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Speaker meetings: ‘A celebration of Sustainable Eating’ </a:t>
            </a:r>
            <a:endParaRPr lang="en-US" sz="3600" dirty="0">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61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x-none"/>
              <a:t>What’s involved</a:t>
            </a:r>
          </a:p>
        </p:txBody>
      </p:sp>
      <p:sp>
        <p:nvSpPr>
          <p:cNvPr id="6147" name="Content Placeholder 2"/>
          <p:cNvSpPr>
            <a:spLocks noGrp="1"/>
          </p:cNvSpPr>
          <p:nvPr>
            <p:ph idx="1"/>
          </p:nvPr>
        </p:nvSpPr>
        <p:spPr/>
        <p:txBody>
          <a:bodyPr/>
          <a:lstStyle/>
          <a:p>
            <a:pPr>
              <a:buFont typeface="Wingdings 2" pitchFamily="18" charset="2"/>
              <a:buChar char=""/>
              <a:defRPr/>
            </a:pPr>
            <a:r>
              <a:rPr lang="en-GB" dirty="0" smtClean="0"/>
              <a:t>Measuring</a:t>
            </a:r>
          </a:p>
          <a:p>
            <a:pPr>
              <a:buFont typeface="Wingdings 2" pitchFamily="18" charset="2"/>
              <a:buChar char=""/>
              <a:defRPr/>
            </a:pPr>
            <a:r>
              <a:rPr lang="en-GB" dirty="0" smtClean="0"/>
              <a:t>Advice on priority actions you can take</a:t>
            </a:r>
          </a:p>
          <a:p>
            <a:pPr>
              <a:buFont typeface="Wingdings 2" pitchFamily="18" charset="2"/>
              <a:buChar char=""/>
              <a:defRPr/>
            </a:pPr>
            <a:r>
              <a:rPr lang="en-GB" dirty="0" smtClean="0"/>
              <a:t>Support</a:t>
            </a:r>
          </a:p>
          <a:p>
            <a:pPr>
              <a:buFont typeface="Wingdings 2" pitchFamily="18" charset="2"/>
              <a:buChar char=""/>
              <a:defRPr/>
            </a:pPr>
            <a:r>
              <a:rPr lang="en-GB" dirty="0" smtClean="0"/>
              <a:t>Goal setting</a:t>
            </a:r>
          </a:p>
          <a:p>
            <a:pPr>
              <a:buFont typeface="Wingdings 2" pitchFamily="18" charset="2"/>
              <a:buChar char=""/>
              <a:defRPr/>
            </a:pPr>
            <a:r>
              <a:rPr lang="en-GB" dirty="0" smtClean="0"/>
              <a:t>12 month follow up</a:t>
            </a:r>
          </a:p>
          <a:p>
            <a:pPr marL="69850" indent="0">
              <a:buNone/>
              <a:defRPr/>
            </a:pPr>
            <a:endParaRPr lang="en-GB" dirty="0" smtClean="0"/>
          </a:p>
        </p:txBody>
      </p:sp>
      <p:pic>
        <p:nvPicPr>
          <p:cNvPr id="61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139" y="3213100"/>
            <a:ext cx="2681287"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9196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394</Words>
  <Application>Microsoft Macintosh PowerPoint</Application>
  <PresentationFormat>Widescreen</PresentationFormat>
  <Paragraphs>71</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Arial</vt:lpstr>
      <vt:lpstr>Calibri</vt:lpstr>
      <vt:lpstr>Century Gothic</vt:lpstr>
      <vt:lpstr>Wingdings 2</vt:lpstr>
      <vt:lpstr>Office Theme</vt:lpstr>
      <vt:lpstr>Creating a sustainable community</vt:lpstr>
      <vt:lpstr>PowerPoint Presentation</vt:lpstr>
      <vt:lpstr>You might have seen us out and about…</vt:lpstr>
      <vt:lpstr>Home energy efficiency events</vt:lpstr>
      <vt:lpstr>Hot tips for warm homes workshops</vt:lpstr>
      <vt:lpstr>Green Open Homes visits</vt:lpstr>
      <vt:lpstr>Thermal Imaging</vt:lpstr>
      <vt:lpstr>Speaker meetings: ‘A celebration of Sustainable Eating’ </vt:lpstr>
      <vt:lpstr>What’s involved</vt:lpstr>
      <vt:lpstr>PowerPoint Presentation</vt:lpstr>
      <vt:lpstr> Muswell Hill 100 Homes so far…</vt:lpstr>
      <vt:lpstr>100 Homes-What measures have people taken?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sustainable community</dc:title>
  <dc:creator>Cara Jenkinson</dc:creator>
  <cp:lastModifiedBy>Dermot Barnes</cp:lastModifiedBy>
  <cp:revision>7</cp:revision>
  <dcterms:created xsi:type="dcterms:W3CDTF">2019-04-10T21:25:53Z</dcterms:created>
  <dcterms:modified xsi:type="dcterms:W3CDTF">2019-07-02T16:03:04Z</dcterms:modified>
</cp:coreProperties>
</file>