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95" r:id="rId4"/>
    <p:sldId id="272" r:id="rId5"/>
    <p:sldId id="273" r:id="rId6"/>
    <p:sldId id="297" r:id="rId7"/>
    <p:sldId id="277" r:id="rId8"/>
    <p:sldId id="279" r:id="rId9"/>
    <p:sldId id="298" r:id="rId10"/>
  </p:sldIdLst>
  <p:sldSz cx="12192000" cy="6858000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Kirby-Jones" initials="JK" lastIdx="1" clrIdx="0">
    <p:extLst>
      <p:ext uri="{19B8F6BF-5375-455C-9EA6-DF929625EA0E}">
        <p15:presenceInfo xmlns:p15="http://schemas.microsoft.com/office/powerpoint/2012/main" userId="fdb3afc1c8ed35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9T14:00:42.67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3167513"/>
            <a:ext cx="10572000" cy="125268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4093E-3F56-4648-9919-0C89C01406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873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07769"/>
            <a:ext cx="10571998" cy="97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15B23-E8C3-4F40-B22B-48FC04F17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19A4CD-CA9F-457F-AF14-1C0F63905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4362" y="6158620"/>
            <a:ext cx="3855675" cy="4957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omments" Target="../comments/commen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F58D-0EBC-475C-AD1C-602B9F99F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063" y="3453243"/>
            <a:ext cx="11161874" cy="1152314"/>
          </a:xfrm>
        </p:spPr>
        <p:txBody>
          <a:bodyPr/>
          <a:lstStyle/>
          <a:p>
            <a:r>
              <a:rPr lang="en-GB" sz="4400" dirty="0"/>
              <a:t>SE24: Walworth Methodist Church Community Solar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4FA38-EDAC-4976-94EE-78F6C2C5B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104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072EB-19C2-4D0E-B5A6-71D1E253F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550" y="6195985"/>
            <a:ext cx="3779325" cy="43853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85C11DEF-B454-4851-8170-B5C2430A9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Alan Jones, Director, SE24</a:t>
            </a:r>
          </a:p>
        </p:txBody>
      </p:sp>
    </p:spTree>
    <p:extLst>
      <p:ext uri="{BB962C8B-B14F-4D97-AF65-F5344CB8AC3E}">
        <p14:creationId xmlns:p14="http://schemas.microsoft.com/office/powerpoint/2010/main" val="356323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3BEC-2EF5-479F-8539-6C4DD239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we are.</a:t>
            </a:r>
          </a:p>
        </p:txBody>
      </p:sp>
      <p:pic>
        <p:nvPicPr>
          <p:cNvPr id="4" name="Picture 4" descr="http://www.se24.co.uk/files/2018/08/solar_panels-07-23-07-2018-1024x684.jpg">
            <a:extLst>
              <a:ext uri="{FF2B5EF4-FFF2-40B4-BE49-F238E27FC236}">
                <a16:creationId xmlns:a16="http://schemas.microsoft.com/office/drawing/2014/main" id="{BE2156C8-507E-407F-ACD3-1988400EE6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30" y="2037942"/>
            <a:ext cx="5444810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03A85-3B20-4CC0-9CFA-4F1B244330DE}"/>
              </a:ext>
            </a:extLst>
          </p:cNvPr>
          <p:cNvSpPr txBox="1"/>
          <p:nvPr/>
        </p:nvSpPr>
        <p:spPr>
          <a:xfrm>
            <a:off x="167426" y="2424418"/>
            <a:ext cx="579753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GB" sz="2000" dirty="0"/>
              <a:t>Started in 2014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GB" sz="2000" dirty="0"/>
              <a:t>Registered as Community Benefit Society in 2015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GB" sz="2000" dirty="0"/>
              <a:t>With a little help from our friends: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GB" sz="2000" dirty="0"/>
              <a:t>Ovesco 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GB" sz="2000" dirty="0"/>
              <a:t>Repowering London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GB" sz="2000" dirty="0"/>
              <a:t>SELCE</a:t>
            </a:r>
          </a:p>
        </p:txBody>
      </p:sp>
      <p:pic>
        <p:nvPicPr>
          <p:cNvPr id="1028" name="Picture 4" descr="Ovesco">
            <a:extLst>
              <a:ext uri="{FF2B5EF4-FFF2-40B4-BE49-F238E27FC236}">
                <a16:creationId xmlns:a16="http://schemas.microsoft.com/office/drawing/2014/main" id="{536CCD3B-A38E-4A1F-AF6B-BC4B7EAD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18" y="4096851"/>
            <a:ext cx="1312168" cy="29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powering London">
            <a:extLst>
              <a:ext uri="{FF2B5EF4-FFF2-40B4-BE49-F238E27FC236}">
                <a16:creationId xmlns:a16="http://schemas.microsoft.com/office/drawing/2014/main" id="{8FF7D9AE-2CBB-4734-8137-C4B9FBF3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18" y="4500760"/>
            <a:ext cx="1738855" cy="31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ck home">
            <a:extLst>
              <a:ext uri="{FF2B5EF4-FFF2-40B4-BE49-F238E27FC236}">
                <a16:creationId xmlns:a16="http://schemas.microsoft.com/office/drawing/2014/main" id="{961C1EF6-010A-4A6A-9AA6-2DFFBAAD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24" y="4929938"/>
            <a:ext cx="1063035" cy="26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4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9E7D-AF45-40AA-83C0-5381EB8F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SE24: What we 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E1E72D-215C-4A7C-8A43-659F43086593}"/>
              </a:ext>
            </a:extLst>
          </p:cNvPr>
          <p:cNvSpPr/>
          <p:nvPr/>
        </p:nvSpPr>
        <p:spPr>
          <a:xfrm>
            <a:off x="514349" y="2142145"/>
            <a:ext cx="717686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r>
              <a:rPr lang="en-GB" sz="2400" dirty="0"/>
              <a:t>Vision: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2400" dirty="0">
                <a:solidFill>
                  <a:srgbClr val="0070C0"/>
                </a:solidFill>
              </a:rPr>
              <a:t>S</a:t>
            </a:r>
            <a:r>
              <a:rPr lang="en-GB" sz="1600" dirty="0"/>
              <a:t>ustainable </a:t>
            </a:r>
            <a:r>
              <a:rPr lang="en-GB" sz="2400" dirty="0">
                <a:solidFill>
                  <a:srgbClr val="0070C0"/>
                </a:solidFill>
              </a:rPr>
              <a:t>E</a:t>
            </a:r>
            <a:r>
              <a:rPr lang="en-GB" sz="1600" dirty="0"/>
              <a:t>nergy – SE24 aims to reduce our carbon footprint by encouraging and setting up local renewable energy projects. We are currently focusing on installing solar PV panels on community buildings. </a:t>
            </a:r>
          </a:p>
          <a:p>
            <a:endParaRPr lang="en-GB" sz="1600" dirty="0"/>
          </a:p>
          <a:p>
            <a:r>
              <a:rPr lang="en-GB" sz="2400" dirty="0">
                <a:solidFill>
                  <a:srgbClr val="0070C0"/>
                </a:solidFill>
              </a:rPr>
              <a:t>S</a:t>
            </a:r>
            <a:r>
              <a:rPr lang="en-GB" sz="1600" dirty="0"/>
              <a:t>ocial </a:t>
            </a:r>
            <a:r>
              <a:rPr lang="en-GB" sz="2400" dirty="0">
                <a:solidFill>
                  <a:srgbClr val="0070C0"/>
                </a:solidFill>
              </a:rPr>
              <a:t>E</a:t>
            </a:r>
            <a:r>
              <a:rPr lang="en-GB" sz="1600" dirty="0"/>
              <a:t>ngagement – SE24 aims to use Community Fund revenues to tackle energy poverty and educate on energy efficiency.</a:t>
            </a:r>
          </a:p>
          <a:p>
            <a:endParaRPr lang="en-GB" sz="1600" dirty="0"/>
          </a:p>
          <a:p>
            <a:r>
              <a:rPr lang="en-GB" sz="2400" dirty="0">
                <a:solidFill>
                  <a:srgbClr val="0070C0"/>
                </a:solidFill>
              </a:rPr>
              <a:t>S</a:t>
            </a:r>
            <a:r>
              <a:rPr lang="en-GB" sz="1600" dirty="0"/>
              <a:t>ocial </a:t>
            </a:r>
            <a:r>
              <a:rPr lang="en-GB" sz="2400" dirty="0">
                <a:solidFill>
                  <a:srgbClr val="0070C0"/>
                </a:solidFill>
              </a:rPr>
              <a:t>E</a:t>
            </a:r>
            <a:r>
              <a:rPr lang="en-GB" sz="1600" dirty="0"/>
              <a:t>nterprise – SE24 aims to create jobs and plough money back into the local community through installing and maintaining solar equipment, improving insulation, draft proofing and other measures.</a:t>
            </a:r>
          </a:p>
          <a:p>
            <a:endParaRPr lang="en-GB" sz="1600" dirty="0"/>
          </a:p>
          <a:p>
            <a:endParaRPr lang="en-GB" sz="2800" dirty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endParaRPr lang="en-GB" dirty="0"/>
          </a:p>
        </p:txBody>
      </p:sp>
      <p:pic>
        <p:nvPicPr>
          <p:cNvPr id="2050" name="Picture 2" descr="http://www.se24.co.uk/files/2018/08/solar_panels-07-23-07-2018-1024x684.jpg">
            <a:extLst>
              <a:ext uri="{FF2B5EF4-FFF2-40B4-BE49-F238E27FC236}">
                <a16:creationId xmlns:a16="http://schemas.microsoft.com/office/drawing/2014/main" id="{40BE4472-79AA-407E-863F-B9518E31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375" y="1217739"/>
            <a:ext cx="4758888" cy="31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arge green field&#10;&#10;Description automatically generated">
            <a:extLst>
              <a:ext uri="{FF2B5EF4-FFF2-40B4-BE49-F238E27FC236}">
                <a16:creationId xmlns:a16="http://schemas.microsoft.com/office/drawing/2014/main" id="{3E1727AC-EF99-429C-A9BE-4EC7A9B8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209" y="2146832"/>
            <a:ext cx="3350789" cy="1952016"/>
          </a:xfrm>
          <a:prstGeom prst="rect">
            <a:avLst/>
          </a:prstGeom>
        </p:spPr>
      </p:pic>
      <p:pic>
        <p:nvPicPr>
          <p:cNvPr id="5" name="Picture 4" descr="The roof of a building&#10;&#10;Description automatically generated">
            <a:extLst>
              <a:ext uri="{FF2B5EF4-FFF2-40B4-BE49-F238E27FC236}">
                <a16:creationId xmlns:a16="http://schemas.microsoft.com/office/drawing/2014/main" id="{A6900B14-F129-455E-A1A6-E5F0EB4DD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250" y="4269764"/>
            <a:ext cx="2317748" cy="173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2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C9D1-CAB5-48C5-BCE9-4430EF98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827329"/>
            <a:ext cx="10571998" cy="970450"/>
          </a:xfrm>
        </p:spPr>
        <p:txBody>
          <a:bodyPr>
            <a:noAutofit/>
          </a:bodyPr>
          <a:lstStyle/>
          <a:p>
            <a:r>
              <a:rPr lang="en-GB" dirty="0"/>
              <a:t>SE24: What we’ve done…</a:t>
            </a:r>
            <a:br>
              <a:rPr lang="en-GB" sz="3200" dirty="0"/>
            </a:b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BD59A-5493-48D4-9261-83A3C033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1360170"/>
            <a:ext cx="5041783" cy="52839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GB" dirty="0"/>
              <a:t>Herne Hill Methodist Church Hall, 2016 (10kW)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GB" dirty="0"/>
              <a:t>Herne Hill United Church, 2016 (10 kWp)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GB" dirty="0"/>
              <a:t>St Christopher’s Hospice, 2018 (50kWp)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GB" dirty="0"/>
              <a:t>Dulwich College Lord George, 2018 (50kWp)</a:t>
            </a:r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GB" dirty="0"/>
              <a:t>Dulwich College Sports Centre, 2018 (50 kWp)</a:t>
            </a:r>
          </a:p>
        </p:txBody>
      </p:sp>
      <p:pic>
        <p:nvPicPr>
          <p:cNvPr id="4" name="Picture 3" descr="C:\Users\Alan Jones\AppData\Local\Microsoft\Windows\INetCache\Content.MSO\8887465D.tmp">
            <a:extLst>
              <a:ext uri="{FF2B5EF4-FFF2-40B4-BE49-F238E27FC236}">
                <a16:creationId xmlns:a16="http://schemas.microsoft.com/office/drawing/2014/main" id="{A1A1AD23-7F08-40C3-8488-A032B43A7B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1"/>
          <a:stretch/>
        </p:blipFill>
        <p:spPr bwMode="auto">
          <a:xfrm>
            <a:off x="8889985" y="2152365"/>
            <a:ext cx="2074426" cy="159751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A7B4FB-6657-48B1-98FC-AD1F63E52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149" y="2152366"/>
            <a:ext cx="2202381" cy="127663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5069B2-02B3-40F9-8238-ED5D4E9A6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150" y="3617652"/>
            <a:ext cx="2225756" cy="145715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39D52B-B185-4A5F-9919-7931202CA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791" y="4055456"/>
            <a:ext cx="1780171" cy="1780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8C5700-A1DD-41F5-B9EA-59D4A46018BB}"/>
              </a:ext>
            </a:extLst>
          </p:cNvPr>
          <p:cNvSpPr txBox="1"/>
          <p:nvPr/>
        </p:nvSpPr>
        <p:spPr>
          <a:xfrm>
            <a:off x="7655778" y="2145954"/>
            <a:ext cx="35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23022-FA6F-49BE-9630-DB71C81489EF}"/>
              </a:ext>
            </a:extLst>
          </p:cNvPr>
          <p:cNvSpPr txBox="1"/>
          <p:nvPr/>
        </p:nvSpPr>
        <p:spPr>
          <a:xfrm>
            <a:off x="8572269" y="2484041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AD2EE-E866-45F1-A454-E3FE584D37C7}"/>
              </a:ext>
            </a:extLst>
          </p:cNvPr>
          <p:cNvSpPr txBox="1"/>
          <p:nvPr/>
        </p:nvSpPr>
        <p:spPr>
          <a:xfrm>
            <a:off x="7619262" y="3688603"/>
            <a:ext cx="38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5583E-AD90-489C-9DA8-3EE242A9B6AD}"/>
              </a:ext>
            </a:extLst>
          </p:cNvPr>
          <p:cNvSpPr txBox="1"/>
          <p:nvPr/>
        </p:nvSpPr>
        <p:spPr>
          <a:xfrm>
            <a:off x="8533797" y="404871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CB1426C-24EE-438F-9013-FCB98452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49" y="5248873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66F806-AAB4-4CBA-AB6A-8B37F7EA598E}"/>
              </a:ext>
            </a:extLst>
          </p:cNvPr>
          <p:cNvSpPr txBox="1"/>
          <p:nvPr/>
        </p:nvSpPr>
        <p:spPr>
          <a:xfrm>
            <a:off x="7860484" y="524887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72635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607769"/>
            <a:ext cx="11757891" cy="970450"/>
          </a:xfrm>
        </p:spPr>
        <p:txBody>
          <a:bodyPr/>
          <a:lstStyle/>
          <a:p>
            <a:r>
              <a:rPr lang="en-GB" sz="3200" dirty="0"/>
              <a:t>SE24: Ending of FIT Regime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27" y="2035275"/>
            <a:ext cx="10730345" cy="35769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000" dirty="0"/>
              <a:t>Ending of FITs overshadowed closing of UCEF in 2016.</a:t>
            </a:r>
          </a:p>
          <a:p>
            <a:pPr>
              <a:lnSpc>
                <a:spcPct val="200000"/>
              </a:lnSpc>
            </a:pPr>
            <a:r>
              <a:rPr lang="en-GB" sz="2000" dirty="0"/>
              <a:t>UCEF provided crucial support for early feasibility and development work.</a:t>
            </a:r>
          </a:p>
          <a:p>
            <a:pPr>
              <a:lnSpc>
                <a:spcPct val="200000"/>
              </a:lnSpc>
            </a:pPr>
            <a:r>
              <a:rPr lang="en-GB" sz="2000" dirty="0"/>
              <a:t>GLA came to rescue at end of 2017 with LCEF Phase 1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14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607769"/>
            <a:ext cx="11757891" cy="970450"/>
          </a:xfrm>
        </p:spPr>
        <p:txBody>
          <a:bodyPr/>
          <a:lstStyle/>
          <a:p>
            <a:r>
              <a:rPr lang="en-GB" sz="3200" dirty="0"/>
              <a:t>SE24: Walworth Methodist Church (WMC)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8897" y="4612737"/>
            <a:ext cx="5191801" cy="168104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Image result for WALWORTH METHODIST CHURCH (CLUBLAND)">
            <a:extLst>
              <a:ext uri="{FF2B5EF4-FFF2-40B4-BE49-F238E27FC236}">
                <a16:creationId xmlns:a16="http://schemas.microsoft.com/office/drawing/2014/main" id="{5ED0208B-6E9D-409D-9726-D1A69B257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64" y="2014462"/>
            <a:ext cx="3406105" cy="216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F566D1-5395-4F91-BB12-C45E61653A88}"/>
              </a:ext>
            </a:extLst>
          </p:cNvPr>
          <p:cNvSpPr txBox="1">
            <a:spLocks/>
          </p:cNvSpPr>
          <p:nvPr/>
        </p:nvSpPr>
        <p:spPr>
          <a:xfrm>
            <a:off x="192947" y="2256639"/>
            <a:ext cx="5903053" cy="526828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Earlier church projects provided template for this scheme.</a:t>
            </a:r>
          </a:p>
          <a:p>
            <a:r>
              <a:rPr lang="en-GB" dirty="0"/>
              <a:t>WMC is large, multi-building facility with a mainly African congregation of 700.  </a:t>
            </a:r>
          </a:p>
          <a:p>
            <a:r>
              <a:rPr lang="en-GB" dirty="0"/>
              <a:t>Diverse use of buildings:</a:t>
            </a:r>
          </a:p>
          <a:p>
            <a:pPr lvl="1"/>
            <a:r>
              <a:rPr lang="en-GB" dirty="0"/>
              <a:t>Southwark Carers</a:t>
            </a:r>
          </a:p>
          <a:p>
            <a:pPr lvl="1"/>
            <a:r>
              <a:rPr lang="en-GB" dirty="0"/>
              <a:t>Southside Young Leaders</a:t>
            </a:r>
          </a:p>
          <a:p>
            <a:pPr lvl="1"/>
            <a:r>
              <a:rPr lang="en-GB" dirty="0"/>
              <a:t>Southwark Food Bank</a:t>
            </a:r>
          </a:p>
          <a:p>
            <a:pPr lvl="1"/>
            <a:r>
              <a:rPr lang="en-GB" dirty="0"/>
              <a:t>Adult education</a:t>
            </a:r>
          </a:p>
          <a:p>
            <a:pPr lvl="1"/>
            <a:r>
              <a:rPr lang="en-GB" dirty="0"/>
              <a:t>Scouts</a:t>
            </a:r>
          </a:p>
          <a:p>
            <a:pPr lvl="1"/>
            <a:r>
              <a:rPr lang="en-GB" dirty="0"/>
              <a:t>Lunches for elderly</a:t>
            </a:r>
          </a:p>
          <a:p>
            <a:pPr lvl="1"/>
            <a:r>
              <a:rPr lang="en-GB" dirty="0"/>
              <a:t>Mission Housing Association</a:t>
            </a:r>
          </a:p>
          <a:p>
            <a:endParaRPr lang="en-GB" dirty="0"/>
          </a:p>
          <a:p>
            <a:endParaRPr lang="en-GB" dirty="0"/>
          </a:p>
          <a:p>
            <a:pPr>
              <a:lnSpc>
                <a:spcPct val="150000"/>
              </a:lnSpc>
              <a:buFont typeface="+mj-lt"/>
              <a:buAutoNum type="alphaUcPeriod"/>
            </a:pPr>
            <a:endParaRPr lang="en-GB" dirty="0"/>
          </a:p>
        </p:txBody>
      </p:sp>
      <p:pic>
        <p:nvPicPr>
          <p:cNvPr id="1030" name="Picture 6" descr="http://www.walworthmethodist.org.uk/wp-content/uploads/2014/09/cropped-cropped-harvest-2014.jpg">
            <a:extLst>
              <a:ext uri="{FF2B5EF4-FFF2-40B4-BE49-F238E27FC236}">
                <a16:creationId xmlns:a16="http://schemas.microsoft.com/office/drawing/2014/main" id="{C9FBFCEC-F592-422D-999B-8923FEFB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61" y="4284709"/>
            <a:ext cx="5253808" cy="16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alworth methodist church">
            <a:extLst>
              <a:ext uri="{FF2B5EF4-FFF2-40B4-BE49-F238E27FC236}">
                <a16:creationId xmlns:a16="http://schemas.microsoft.com/office/drawing/2014/main" id="{01DB88B7-8B9B-48B6-BB6F-246721062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50" y="20144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4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745" y="1031846"/>
            <a:ext cx="10571998" cy="528506"/>
          </a:xfrm>
        </p:spPr>
        <p:txBody>
          <a:bodyPr/>
          <a:lstStyle/>
          <a:p>
            <a:r>
              <a:rPr lang="en-GB" sz="3200" dirty="0"/>
              <a:t>SE24: Walworth Methodist Church (WMC)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8" y="2147583"/>
            <a:ext cx="6115573" cy="49075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GB" sz="2000"/>
              <a:t>Fit with Methodist </a:t>
            </a:r>
            <a:r>
              <a:rPr lang="en-GB" sz="2000" dirty="0"/>
              <a:t>Church National Carbon Reduction project.</a:t>
            </a:r>
          </a:p>
          <a:p>
            <a:pPr>
              <a:lnSpc>
                <a:spcPct val="170000"/>
              </a:lnSpc>
            </a:pPr>
            <a:r>
              <a:rPr lang="en-GB" sz="2000" dirty="0"/>
              <a:t>Jan 2018: Awarded LCEF Phase 1 funding.</a:t>
            </a:r>
          </a:p>
          <a:p>
            <a:pPr>
              <a:lnSpc>
                <a:spcPct val="170000"/>
              </a:lnSpc>
            </a:pPr>
            <a:r>
              <a:rPr lang="en-GB" sz="2000" dirty="0"/>
              <a:t>Also secured money works from BA Carbon Fund. </a:t>
            </a:r>
          </a:p>
          <a:p>
            <a:pPr>
              <a:lnSpc>
                <a:spcPct val="170000"/>
              </a:lnSpc>
            </a:pPr>
            <a:r>
              <a:rPr lang="en-GB" sz="2000" dirty="0"/>
              <a:t>Feasibility assessments and surveys started in Spring 2018.</a:t>
            </a:r>
          </a:p>
          <a:p>
            <a:pPr>
              <a:lnSpc>
                <a:spcPct val="170000"/>
              </a:lnSpc>
            </a:pPr>
            <a:r>
              <a:rPr lang="en-GB" sz="2000" dirty="0"/>
              <a:t>Establishing legal possession of roof space has proved most time-consuming part of process.</a:t>
            </a:r>
          </a:p>
          <a:p>
            <a:pPr>
              <a:lnSpc>
                <a:spcPct val="170000"/>
              </a:lnSpc>
            </a:pPr>
            <a:r>
              <a:rPr lang="en-GB" sz="2000" dirty="0"/>
              <a:t>Project Pre-registered for FITs over 20 years.</a:t>
            </a:r>
          </a:p>
          <a:p>
            <a:endParaRPr lang="en-GB" sz="2000" dirty="0"/>
          </a:p>
        </p:txBody>
      </p:sp>
      <p:pic>
        <p:nvPicPr>
          <p:cNvPr id="4" name="Picture 4" descr="Celebrating the launch of SE24âs solar PV installation at Walworth Methodist Church">
            <a:extLst>
              <a:ext uri="{FF2B5EF4-FFF2-40B4-BE49-F238E27FC236}">
                <a16:creationId xmlns:a16="http://schemas.microsoft.com/office/drawing/2014/main" id="{886D496A-7A37-4A2A-A66D-EAB41CCD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23" y="1887524"/>
            <a:ext cx="5730022" cy="27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0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SE24: Walworth Methodist Church (WMC)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961"/>
            <a:ext cx="7349455" cy="4766575"/>
          </a:xfrm>
        </p:spPr>
        <p:txBody>
          <a:bodyPr>
            <a:normAutofit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en-GB" sz="2800" dirty="0"/>
              <a:t>WMC Scheme:</a:t>
            </a:r>
          </a:p>
          <a:p>
            <a:r>
              <a:rPr lang="en-GB" sz="2400" dirty="0"/>
              <a:t>25 kWp (76 PV panels)</a:t>
            </a:r>
          </a:p>
          <a:p>
            <a:r>
              <a:rPr lang="en-GB" sz="2400" dirty="0"/>
              <a:t>21MWh p.a.</a:t>
            </a:r>
          </a:p>
          <a:p>
            <a:r>
              <a:rPr lang="en-GB" sz="2400" dirty="0"/>
              <a:t>Equivalent to electricity consumption of 6 houses.</a:t>
            </a:r>
          </a:p>
          <a:p>
            <a:r>
              <a:rPr lang="en-GB" sz="2400" dirty="0"/>
              <a:t>Save c.150 tons of CO</a:t>
            </a:r>
            <a:r>
              <a:rPr lang="en-GB" sz="2400" baseline="30000" dirty="0"/>
              <a:t>2</a:t>
            </a:r>
            <a:r>
              <a:rPr lang="en-GB" sz="2400" dirty="0"/>
              <a:t> over 20 years.</a:t>
            </a:r>
          </a:p>
          <a:p>
            <a:r>
              <a:rPr lang="en-GB" sz="2400" dirty="0"/>
              <a:t>Save church c.£10k over 20 years.</a:t>
            </a:r>
          </a:p>
        </p:txBody>
      </p:sp>
      <p:sp>
        <p:nvSpPr>
          <p:cNvPr id="5" name="AutoShape 4" descr="Image result for JAGs school">
            <a:extLst>
              <a:ext uri="{FF2B5EF4-FFF2-40B4-BE49-F238E27FC236}">
                <a16:creationId xmlns:a16="http://schemas.microsoft.com/office/drawing/2014/main" id="{D401AF6E-3384-4024-921E-333FC60B1C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A picture containing person, building, man, solar cell&#10;&#10;Description automatically generated">
            <a:extLst>
              <a:ext uri="{FF2B5EF4-FFF2-40B4-BE49-F238E27FC236}">
                <a16:creationId xmlns:a16="http://schemas.microsoft.com/office/drawing/2014/main" id="{6815AD49-F187-42FF-8AFC-DDC4418D9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93490" y="1988193"/>
            <a:ext cx="3982674" cy="39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2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57AD-E208-47CC-A5CB-FFA9F77C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SE24: Walworth Methodist Church (WMC)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9041-3B30-4C90-B8D6-23DA8A910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6085427" cy="391006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en-GB" sz="2800" dirty="0"/>
              <a:t>Other Benefits:</a:t>
            </a:r>
          </a:p>
          <a:p>
            <a:pPr>
              <a:lnSpc>
                <a:spcPct val="170000"/>
              </a:lnSpc>
            </a:pPr>
            <a:r>
              <a:rPr lang="en-GB" sz="2300" dirty="0"/>
              <a:t>SE24 Community Fund to support apprenticeship training </a:t>
            </a:r>
            <a:r>
              <a:rPr lang="en-GB" sz="2300"/>
              <a:t>of person </a:t>
            </a:r>
            <a:r>
              <a:rPr lang="en-GB" sz="2300" dirty="0"/>
              <a:t>to maintain Southwark Peace Garden</a:t>
            </a:r>
          </a:p>
          <a:p>
            <a:pPr>
              <a:lnSpc>
                <a:spcPct val="170000"/>
              </a:lnSpc>
            </a:pPr>
            <a:r>
              <a:rPr lang="en-GB" sz="2300" dirty="0"/>
              <a:t>Other SE24 Community Funds will be used for tackling Fuel Poverty</a:t>
            </a:r>
          </a:p>
        </p:txBody>
      </p:sp>
      <p:pic>
        <p:nvPicPr>
          <p:cNvPr id="3074" name="Picture 2" descr="Image result for WALWORTH METHODIST CHURCH (CLUBLAND) peace garden">
            <a:extLst>
              <a:ext uri="{FF2B5EF4-FFF2-40B4-BE49-F238E27FC236}">
                <a16:creationId xmlns:a16="http://schemas.microsoft.com/office/drawing/2014/main" id="{FA051451-DA63-4F2E-B426-7287DBFD1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78" y="2356511"/>
            <a:ext cx="4539502" cy="302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32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M Presentation template.potx" id="{4BB00F3B-1405-4AD3-A527-138594B4E6AD}" vid="{DFE36F96-54F0-4B67-8F36-129CB47A8FF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439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2</vt:lpstr>
      <vt:lpstr>Quotable</vt:lpstr>
      <vt:lpstr>SE24: Walworth Methodist Church Community Solar Project</vt:lpstr>
      <vt:lpstr>Who we are.</vt:lpstr>
      <vt:lpstr>SE24: What we do</vt:lpstr>
      <vt:lpstr>SE24: What we’ve done… </vt:lpstr>
      <vt:lpstr>SE24: Ending of FIT Regime</vt:lpstr>
      <vt:lpstr>SE24: Walworth Methodist Church (WMC) Project</vt:lpstr>
      <vt:lpstr>SE24: Walworth Methodist Church (WMC) Project</vt:lpstr>
      <vt:lpstr>SE24: Walworth Methodist Church (WMC) Project</vt:lpstr>
      <vt:lpstr>SE24: Walworth Methodist Church (WMC)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Belben</dc:creator>
  <cp:lastModifiedBy>Alan Jones</cp:lastModifiedBy>
  <cp:revision>40</cp:revision>
  <cp:lastPrinted>2018-05-31T08:48:04Z</cp:lastPrinted>
  <dcterms:created xsi:type="dcterms:W3CDTF">2018-05-28T12:35:56Z</dcterms:created>
  <dcterms:modified xsi:type="dcterms:W3CDTF">2019-07-02T15:00:41Z</dcterms:modified>
</cp:coreProperties>
</file>