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4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94021-CFAC-4710-BACD-266FD60C9B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377DEA-BF60-434E-B57E-D84B16D55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DC7B1-7BA6-4B09-9CA8-6EA6FAE73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A5958-94B1-4311-81BF-0791794D5632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B647E-5CEF-4179-A003-1570289CA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0CDC5-08FC-4DA3-A984-335CEA44B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04DA-E29F-46FB-A100-80B6AC25A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334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5476D-114E-4235-9B74-FD2F4F0D5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51DF3F-05DD-44F8-8750-E19BC0BBD6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CB20E-D4BC-4AB0-B4D0-F845D0423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A5958-94B1-4311-81BF-0791794D5632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5C32A-6C3D-48D6-BB13-4C31EB90F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37381-4545-4844-A6B3-8231AB9B1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04DA-E29F-46FB-A100-80B6AC25A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912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105B64-650D-499F-A263-EBC678CE1C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CB1A95-2E39-4330-AB0A-32D426964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3D736-DE82-407E-ABBF-2A1D1F95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A5958-94B1-4311-81BF-0791794D5632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69D4B-4C47-4039-BAB1-D81E2775F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4F54A-409C-443A-BD68-545C9589E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04DA-E29F-46FB-A100-80B6AC25A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638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14748-CB7E-4E55-920A-FD49D302B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F349C-20B1-4B6B-8013-31EF9A151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E23F9-85D0-40C5-B6E6-5984EEDFC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A5958-94B1-4311-81BF-0791794D5632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2BF8A-3B9B-42FF-95C6-E57D03B51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65256-5937-4BB7-9ED3-4C7007173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04DA-E29F-46FB-A100-80B6AC25A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531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8F462-AB6C-4BFF-85F0-84DAE0114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BBF71A-B984-4405-8BF4-51F6EE073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28C4D-DB77-4B77-9582-C0CE31CFE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A5958-94B1-4311-81BF-0791794D5632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15C41-CCFA-4C87-B3B1-722B7230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79BC6-7982-4245-8CE7-1AA12BD85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04DA-E29F-46FB-A100-80B6AC25A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797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1F2B9-4F12-4C54-B76C-F31EAC82C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44ED5-8F9F-4AB1-9B56-6E4FDF67CC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D3A4C2-B733-49F7-80D3-FC2F46F36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0E2E2B-7F39-4CE1-B6CA-42F4E65C2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A5958-94B1-4311-81BF-0791794D5632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BAF206-BA89-4684-862F-058119F52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3F0BBD-C677-482A-A617-DCB2A08A5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04DA-E29F-46FB-A100-80B6AC25A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692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6769D-5BC9-4988-82E1-B7BEDAE9A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87D13-3017-4484-867D-71AE7FA71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ABA47-32AB-433E-93B1-2997B5FC5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D19E16-1F03-4FE4-B2D5-21A226184A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9C49E1-8413-4140-8C94-97DFF0862B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35903F-2B7B-408A-BB37-FC42812CF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A5958-94B1-4311-81BF-0791794D5632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428667-460A-4E9C-AB2F-BA8F68274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CD5437-6917-4F82-981C-5EFB27F14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04DA-E29F-46FB-A100-80B6AC25A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917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EEAC9-E13A-4BCA-86B7-14587888C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800A2B-CB3D-4E5F-8F8B-F5B3A8B64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A5958-94B1-4311-81BF-0791794D5632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F3140A-C30A-4AEA-8561-E84671E2B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BF4048-F1E5-4FAB-8D38-E9161751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04DA-E29F-46FB-A100-80B6AC25A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623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DE023B-89AC-4AD6-8A62-2FB3370A0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A5958-94B1-4311-81BF-0791794D5632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6CE8AD-710B-4737-BAA9-0EA802C13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796FD1-7A3E-4A0E-A36E-7ABE31FFC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04DA-E29F-46FB-A100-80B6AC25A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463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4B742-19A2-48EE-9D79-7B3383F96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72071-7F66-42DA-A28B-8A1337B9E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278CF4-0F4E-4687-9A0B-66091D3CD6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312B39-5C8B-473B-BBB8-333997A5E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A5958-94B1-4311-81BF-0791794D5632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2AFC3-A79A-4502-BFDD-449FA3B8A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B5AF51-266B-458B-A188-79D68AFC2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04DA-E29F-46FB-A100-80B6AC25A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548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F6DA2-03F8-4FA7-94B8-919659AE0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86C6EC-0617-45A2-815D-FBFA7EE90B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980A0E-A66D-42CB-9A60-FFF40FEE5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4E18AC-9364-4A81-80F7-36B95328E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A5958-94B1-4311-81BF-0791794D5632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C5A116-6044-499E-AAFC-25E30B4C7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F8CDC6-4E40-4B2A-8BA0-64979D932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04DA-E29F-46FB-A100-80B6AC25A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514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6E4BC1-AF5A-4AC3-B8E3-39B531E15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355971-03EC-490A-AD46-A1193C5CB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9F283-430C-4966-AACD-44D3EFE132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A5958-94B1-4311-81BF-0791794D5632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725D7-A960-4584-9D7C-4F49FB2643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80148-8855-478B-A280-4EFAA07668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E04DA-E29F-46FB-A100-80B6AC25A6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16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Image result for repowering london">
            <a:extLst>
              <a:ext uri="{FF2B5EF4-FFF2-40B4-BE49-F238E27FC236}">
                <a16:creationId xmlns:a16="http://schemas.microsoft.com/office/drawing/2014/main" id="{45EC3A69-B943-4A95-BEAB-E32319931F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4" t="13143" b="8653"/>
          <a:stretch/>
        </p:blipFill>
        <p:spPr bwMode="auto">
          <a:xfrm>
            <a:off x="684054" y="1837790"/>
            <a:ext cx="3661831" cy="30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B3E4E-EBBB-4DEF-9E0F-D1FEAC15D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4491" y="307910"/>
            <a:ext cx="6128063" cy="6438123"/>
          </a:xfrm>
        </p:spPr>
        <p:txBody>
          <a:bodyPr anchor="ctr">
            <a:normAutofit/>
          </a:bodyPr>
          <a:lstStyle/>
          <a:p>
            <a:r>
              <a:rPr lang="en-GB" sz="4400" dirty="0">
                <a:solidFill>
                  <a:srgbClr val="000000"/>
                </a:solidFill>
              </a:rPr>
              <a:t>200 </a:t>
            </a:r>
            <a:r>
              <a:rPr lang="en-GB" sz="4400" dirty="0" err="1">
                <a:solidFill>
                  <a:srgbClr val="000000"/>
                </a:solidFill>
              </a:rPr>
              <a:t>kWp</a:t>
            </a:r>
            <a:r>
              <a:rPr lang="en-GB" sz="4400" dirty="0">
                <a:solidFill>
                  <a:srgbClr val="000000"/>
                </a:solidFill>
              </a:rPr>
              <a:t> of solar PV </a:t>
            </a:r>
            <a:r>
              <a:rPr lang="en-GB" sz="4800" dirty="0">
                <a:solidFill>
                  <a:srgbClr val="000000"/>
                </a:solidFill>
              </a:rPr>
              <a:t>installed</a:t>
            </a:r>
            <a:endParaRPr lang="en-GB" sz="4400" dirty="0">
              <a:solidFill>
                <a:srgbClr val="000000"/>
              </a:solidFill>
            </a:endParaRPr>
          </a:p>
          <a:p>
            <a:r>
              <a:rPr lang="en-GB" sz="4400" dirty="0">
                <a:solidFill>
                  <a:srgbClr val="000000"/>
                </a:solidFill>
              </a:rPr>
              <a:t>£234,000 raised through community share offer</a:t>
            </a:r>
          </a:p>
          <a:p>
            <a:r>
              <a:rPr lang="en-GB" sz="4400" dirty="0">
                <a:solidFill>
                  <a:srgbClr val="000000"/>
                </a:solidFill>
              </a:rPr>
              <a:t>50 graduates of the Youth Training Programme</a:t>
            </a:r>
          </a:p>
          <a:p>
            <a:r>
              <a:rPr lang="en-GB" sz="4400" dirty="0">
                <a:solidFill>
                  <a:srgbClr val="000000"/>
                </a:solidFill>
              </a:rPr>
              <a:t>202 personalised energy audits</a:t>
            </a:r>
          </a:p>
          <a:p>
            <a:pPr marL="0" indent="0">
              <a:buNone/>
            </a:pPr>
            <a:endParaRPr lang="en-GB" sz="4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8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Picture 6" descr="http://www.se24.co.uk/files/2016/11/Picture2-1024x189.png">
            <a:extLst>
              <a:ext uri="{FF2B5EF4-FFF2-40B4-BE49-F238E27FC236}">
                <a16:creationId xmlns:a16="http://schemas.microsoft.com/office/drawing/2014/main" id="{0B2929B8-774B-4DF5-ABFF-EC4C9D8729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48" t="21753" r="13856" b="37679"/>
          <a:stretch/>
        </p:blipFill>
        <p:spPr bwMode="auto">
          <a:xfrm>
            <a:off x="109057" y="2939143"/>
            <a:ext cx="4697835" cy="660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B3E4E-EBBB-4DEF-9E0F-D1FEAC15D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875" y="738619"/>
            <a:ext cx="5911597" cy="5502789"/>
          </a:xfrm>
        </p:spPr>
        <p:txBody>
          <a:bodyPr anchor="ctr">
            <a:normAutofit/>
          </a:bodyPr>
          <a:lstStyle/>
          <a:p>
            <a:r>
              <a:rPr lang="en-GB" sz="4400" dirty="0">
                <a:solidFill>
                  <a:srgbClr val="000000"/>
                </a:solidFill>
              </a:rPr>
              <a:t>220 </a:t>
            </a:r>
            <a:r>
              <a:rPr lang="en-GB" sz="4400" dirty="0" err="1">
                <a:solidFill>
                  <a:srgbClr val="000000"/>
                </a:solidFill>
              </a:rPr>
              <a:t>kWp</a:t>
            </a:r>
            <a:r>
              <a:rPr lang="en-GB" sz="4400" dirty="0">
                <a:solidFill>
                  <a:srgbClr val="000000"/>
                </a:solidFill>
              </a:rPr>
              <a:t> of solar PV installed or in progress</a:t>
            </a:r>
          </a:p>
          <a:p>
            <a:r>
              <a:rPr lang="en-GB" sz="4400" dirty="0">
                <a:solidFill>
                  <a:srgbClr val="000000"/>
                </a:solidFill>
              </a:rPr>
              <a:t>£225,000 raised through community share offer</a:t>
            </a:r>
          </a:p>
          <a:p>
            <a:r>
              <a:rPr lang="en-GB" sz="4400" dirty="0">
                <a:solidFill>
                  <a:srgbClr val="000000"/>
                </a:solidFill>
              </a:rPr>
              <a:t>Community Fund established</a:t>
            </a:r>
          </a:p>
          <a:p>
            <a:pPr marL="0" indent="0">
              <a:buNone/>
            </a:pPr>
            <a:endParaRPr lang="en-GB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263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8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B3E4E-EBBB-4DEF-9E0F-D1FEAC15D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875" y="738619"/>
            <a:ext cx="5911597" cy="55027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GB" sz="2000" dirty="0">
              <a:solidFill>
                <a:srgbClr val="000000"/>
              </a:solidFill>
            </a:endParaRPr>
          </a:p>
        </p:txBody>
      </p:sp>
      <p:pic>
        <p:nvPicPr>
          <p:cNvPr id="8" name="Picture 7" descr="A picture containing clipart&#10;&#10;Description automatically generated">
            <a:extLst>
              <a:ext uri="{FF2B5EF4-FFF2-40B4-BE49-F238E27FC236}">
                <a16:creationId xmlns:a16="http://schemas.microsoft.com/office/drawing/2014/main" id="{5EF33E25-D5C8-4918-AD4B-B39B52EF4F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873" y="2599848"/>
            <a:ext cx="4462692" cy="890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235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43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Belben</dc:creator>
  <cp:lastModifiedBy>Alan Jones</cp:lastModifiedBy>
  <cp:revision>2</cp:revision>
  <dcterms:created xsi:type="dcterms:W3CDTF">2019-07-02T14:21:29Z</dcterms:created>
  <dcterms:modified xsi:type="dcterms:W3CDTF">2019-07-02T14:41:27Z</dcterms:modified>
</cp:coreProperties>
</file>