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1" r:id="rId3"/>
    <p:sldId id="272" r:id="rId4"/>
    <p:sldId id="292" r:id="rId5"/>
    <p:sldId id="294" r:id="rId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Kirby-Jones" initials="JK" lastIdx="1" clrIdx="0">
    <p:extLst>
      <p:ext uri="{19B8F6BF-5375-455C-9EA6-DF929625EA0E}">
        <p15:presenceInfo xmlns:p15="http://schemas.microsoft.com/office/powerpoint/2012/main" userId="fdb3afc1c8ed35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>
      <p:cViewPr varScale="1">
        <p:scale>
          <a:sx n="112" d="100"/>
          <a:sy n="112" d="100"/>
        </p:scale>
        <p:origin x="78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6T11:59:58.96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3167513"/>
            <a:ext cx="10572000" cy="125268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4093E-3F56-4648-9919-0C89C0140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87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07769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15B23-E8C3-4F40-B22B-48FC04F17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9A4CD-CA9F-457F-AF14-1C0F63905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4362" y="6158620"/>
            <a:ext cx="3855675" cy="4957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E7D-AF45-40AA-83C0-5381EB8F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607769"/>
            <a:ext cx="11485344" cy="970450"/>
          </a:xfrm>
        </p:spPr>
        <p:txBody>
          <a:bodyPr/>
          <a:lstStyle/>
          <a:p>
            <a:r>
              <a:rPr lang="en-GB" dirty="0"/>
              <a:t>Sustainable Energy 24 (SE24): Who we 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1E72D-215C-4A7C-8A43-659F43086593}"/>
              </a:ext>
            </a:extLst>
          </p:cNvPr>
          <p:cNvSpPr/>
          <p:nvPr/>
        </p:nvSpPr>
        <p:spPr>
          <a:xfrm>
            <a:off x="368300" y="2133600"/>
            <a:ext cx="11163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endParaRPr lang="en-GB" dirty="0"/>
          </a:p>
        </p:txBody>
      </p:sp>
      <p:pic>
        <p:nvPicPr>
          <p:cNvPr id="1028" name="Picture 4" descr="Screenshot 2016-11-26 18.46.20">
            <a:extLst>
              <a:ext uri="{FF2B5EF4-FFF2-40B4-BE49-F238E27FC236}">
                <a16:creationId xmlns:a16="http://schemas.microsoft.com/office/drawing/2014/main" id="{2EE299CF-2BFE-4FBA-BE03-55292D4C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888007"/>
            <a:ext cx="8604539" cy="48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3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E7D-AF45-40AA-83C0-5381EB8F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SE24: What we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1E72D-215C-4A7C-8A43-659F43086593}"/>
              </a:ext>
            </a:extLst>
          </p:cNvPr>
          <p:cNvSpPr/>
          <p:nvPr/>
        </p:nvSpPr>
        <p:spPr>
          <a:xfrm>
            <a:off x="514349" y="2142145"/>
            <a:ext cx="67324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/>
              <a:t>Vision: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600" dirty="0"/>
              <a:t> 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GB" sz="1600" dirty="0"/>
              <a:t>ustainable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GB" sz="1600" dirty="0"/>
              <a:t>nergy – SE24 aims to reduce our carbon footprint by encouraging and setting up local renewable energy projects. We are currently focusing on installing solar PV panels on community buildings and businesses. </a:t>
            </a:r>
          </a:p>
          <a:p>
            <a:pPr marL="457200" indent="-457200">
              <a:buAutoNum type="arabicPeriod"/>
            </a:pPr>
            <a:endParaRPr lang="en-GB" sz="1600" dirty="0"/>
          </a:p>
          <a:p>
            <a:r>
              <a:rPr lang="en-GB" sz="1600" dirty="0"/>
              <a:t> 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GB" sz="1600" dirty="0"/>
              <a:t>ocial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GB" sz="1600" dirty="0"/>
              <a:t>nterprise – SE24 aims to create jobs and plough money back into the local community through installing and maintaining solar energy equipment, improving insulation and draft proofing and other measures.</a:t>
            </a:r>
          </a:p>
          <a:p>
            <a:endParaRPr lang="en-GB" sz="1600" dirty="0"/>
          </a:p>
          <a:p>
            <a:r>
              <a:rPr lang="en-GB" sz="1600" dirty="0"/>
              <a:t> </a:t>
            </a:r>
            <a:r>
              <a:rPr lang="en-GB" sz="2400" dirty="0">
                <a:solidFill>
                  <a:srgbClr val="0070C0"/>
                </a:solidFill>
              </a:rPr>
              <a:t>S</a:t>
            </a:r>
            <a:r>
              <a:rPr lang="en-GB" sz="1600" dirty="0"/>
              <a:t>ocial </a:t>
            </a:r>
            <a:r>
              <a:rPr lang="en-GB" sz="2400" dirty="0">
                <a:solidFill>
                  <a:srgbClr val="0070C0"/>
                </a:solidFill>
              </a:rPr>
              <a:t>E</a:t>
            </a:r>
            <a:r>
              <a:rPr lang="en-GB" sz="1600" dirty="0"/>
              <a:t>ngagement – SE24 aims to use Community Fund revenues to tackle energy poverty in vulnerable households and educate on energy efficiency.</a:t>
            </a:r>
          </a:p>
          <a:p>
            <a:endParaRPr lang="en-GB" sz="28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endParaRPr lang="en-GB" dirty="0"/>
          </a:p>
        </p:txBody>
      </p:sp>
      <p:pic>
        <p:nvPicPr>
          <p:cNvPr id="2050" name="Picture 2" descr="http://www.se24.co.uk/files/2018/08/solar_panels-07-23-07-2018-1024x684.jpg">
            <a:extLst>
              <a:ext uri="{FF2B5EF4-FFF2-40B4-BE49-F238E27FC236}">
                <a16:creationId xmlns:a16="http://schemas.microsoft.com/office/drawing/2014/main" id="{40BE4472-79AA-407E-863F-B9518E31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375" y="1217739"/>
            <a:ext cx="4758888" cy="31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e24.co.uk/files/2018/08/solar_panels-07-23-07-2018-1024x684.jpg">
            <a:extLst>
              <a:ext uri="{FF2B5EF4-FFF2-40B4-BE49-F238E27FC236}">
                <a16:creationId xmlns:a16="http://schemas.microsoft.com/office/drawing/2014/main" id="{044923F7-317A-4C5D-AEFC-FAD26392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30" y="2214072"/>
            <a:ext cx="4898924" cy="327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1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C9D1-CAB5-48C5-BCE9-4430EF98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818"/>
            <a:ext cx="10571998" cy="970450"/>
          </a:xfrm>
        </p:spPr>
        <p:txBody>
          <a:bodyPr>
            <a:noAutofit/>
          </a:bodyPr>
          <a:lstStyle/>
          <a:p>
            <a:r>
              <a:rPr lang="en-GB" dirty="0"/>
              <a:t>SE24: Previous Projects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D59A-5493-48D4-9261-83A3C033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360170"/>
            <a:ext cx="11214100" cy="61836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GB" sz="2000" dirty="0"/>
              <a:t>Hill Methodist Church Hall 2016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GB" sz="2000" dirty="0"/>
              <a:t>Herne Hill United Church 2016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GB" sz="2000" dirty="0"/>
              <a:t>St Christopher’s Hospice 2018</a:t>
            </a:r>
          </a:p>
          <a:p>
            <a:pPr>
              <a:lnSpc>
                <a:spcPct val="200000"/>
              </a:lnSpc>
              <a:buFont typeface="+mj-lt"/>
              <a:buAutoNum type="alphaUcPeriod"/>
            </a:pPr>
            <a:r>
              <a:rPr lang="en-GB" sz="2000" dirty="0"/>
              <a:t>Dulwich College 2018</a:t>
            </a:r>
          </a:p>
        </p:txBody>
      </p:sp>
      <p:pic>
        <p:nvPicPr>
          <p:cNvPr id="4" name="Picture 3" descr="C:\Users\Alan Jones\AppData\Local\Microsoft\Windows\INetCache\Content.MSO\8887465D.tmp">
            <a:extLst>
              <a:ext uri="{FF2B5EF4-FFF2-40B4-BE49-F238E27FC236}">
                <a16:creationId xmlns:a16="http://schemas.microsoft.com/office/drawing/2014/main" id="{A1A1AD23-7F08-40C3-8488-A032B43A7B5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1"/>
          <a:stretch/>
        </p:blipFill>
        <p:spPr bwMode="auto">
          <a:xfrm>
            <a:off x="4808354" y="4052443"/>
            <a:ext cx="2832983" cy="214683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7B4FB-6657-48B1-98FC-AD1F63E52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55" y="2117031"/>
            <a:ext cx="2832983" cy="164216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069B2-02B3-40F9-8238-ED5D4E9A6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016" y="2117031"/>
            <a:ext cx="2599489" cy="17018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9D52B-B185-4A5F-9919-7931202CA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015" y="3948867"/>
            <a:ext cx="2599489" cy="2146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C5700-A1DD-41F5-B9EA-59D4A46018BB}"/>
              </a:ext>
            </a:extLst>
          </p:cNvPr>
          <p:cNvSpPr txBox="1"/>
          <p:nvPr/>
        </p:nvSpPr>
        <p:spPr>
          <a:xfrm>
            <a:off x="4241894" y="2117031"/>
            <a:ext cx="35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23022-FA6F-49BE-9630-DB71C81489EF}"/>
              </a:ext>
            </a:extLst>
          </p:cNvPr>
          <p:cNvSpPr txBox="1"/>
          <p:nvPr/>
        </p:nvSpPr>
        <p:spPr>
          <a:xfrm>
            <a:off x="4286828" y="41656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AD2EE-E866-45F1-A454-E3FE584D37C7}"/>
              </a:ext>
            </a:extLst>
          </p:cNvPr>
          <p:cNvSpPr txBox="1"/>
          <p:nvPr/>
        </p:nvSpPr>
        <p:spPr>
          <a:xfrm>
            <a:off x="7975533" y="2117031"/>
            <a:ext cx="35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583E-AD90-489C-9DA8-3EE242A9B6AD}"/>
              </a:ext>
            </a:extLst>
          </p:cNvPr>
          <p:cNvSpPr txBox="1"/>
          <p:nvPr/>
        </p:nvSpPr>
        <p:spPr>
          <a:xfrm>
            <a:off x="7975533" y="410487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2635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E7D-AF45-40AA-83C0-5381EB8F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2019: Walworth Methodist Church</a:t>
            </a:r>
          </a:p>
        </p:txBody>
      </p:sp>
      <p:pic>
        <p:nvPicPr>
          <p:cNvPr id="2050" name="Picture 2" descr="http://www.se24.co.uk/files/2018/08/solar_panels-07-23-07-2018-1024x684.jpg">
            <a:extLst>
              <a:ext uri="{FF2B5EF4-FFF2-40B4-BE49-F238E27FC236}">
                <a16:creationId xmlns:a16="http://schemas.microsoft.com/office/drawing/2014/main" id="{40BE4472-79AA-407E-863F-B9518E31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375" y="1217739"/>
            <a:ext cx="4758888" cy="31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24 working with Walworth Methodist Church to cut carbon in South London">
            <a:extLst>
              <a:ext uri="{FF2B5EF4-FFF2-40B4-BE49-F238E27FC236}">
                <a16:creationId xmlns:a16="http://schemas.microsoft.com/office/drawing/2014/main" id="{1C686DB0-379E-4D53-A2F8-ABD0A51D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1" y="2324991"/>
            <a:ext cx="5410488" cy="24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97C825-50B3-4606-B20A-401CA7C49509}"/>
              </a:ext>
            </a:extLst>
          </p:cNvPr>
          <p:cNvSpPr txBox="1"/>
          <p:nvPr/>
        </p:nvSpPr>
        <p:spPr>
          <a:xfrm>
            <a:off x="5913912" y="2324991"/>
            <a:ext cx="575953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Roof-mounted 25 kWp solar PV. 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Cost £22k, supported through LCEF Phase 1 and BA Carbon Grant funding.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To be completed in July 2019.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20-year lease and O&amp;M obligations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670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E7D-AF45-40AA-83C0-5381EB8F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914399"/>
            <a:ext cx="10571998" cy="914397"/>
          </a:xfrm>
        </p:spPr>
        <p:txBody>
          <a:bodyPr/>
          <a:lstStyle/>
          <a:p>
            <a:r>
              <a:rPr lang="en-GB" dirty="0"/>
              <a:t>Walworth Methodist Church: Benefits and Lessons Learned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A2CBC-3A33-4B0F-AC90-E1CE0C03859C}"/>
              </a:ext>
            </a:extLst>
          </p:cNvPr>
          <p:cNvSpPr txBox="1"/>
          <p:nvPr/>
        </p:nvSpPr>
        <p:spPr>
          <a:xfrm>
            <a:off x="333285" y="2230452"/>
            <a:ext cx="676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2607356-8C38-4E7F-BDA3-8E650D1AC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4F8B83B-5CEB-4B2D-9DBB-474C66F1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02B49B-3719-4A64-8E5F-E61B8982A7CA}"/>
              </a:ext>
            </a:extLst>
          </p:cNvPr>
          <p:cNvSpPr txBox="1"/>
          <p:nvPr/>
        </p:nvSpPr>
        <p:spPr>
          <a:xfrm>
            <a:off x="5977524" y="2066307"/>
            <a:ext cx="54044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Lessons Learned: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Ensure you have in-house Project Champion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 err="1"/>
              <a:t>Legals</a:t>
            </a:r>
            <a:r>
              <a:rPr lang="en-GB" sz="2000" dirty="0"/>
              <a:t> will take far longer than you think!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Work hard on communications.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Consider impact of access and DBS in schools and working-at-height regulations.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VAT refunds are a </a:t>
            </a:r>
            <a:r>
              <a:rPr lang="en-GB" sz="2000"/>
              <a:t>great initial asset</a:t>
            </a:r>
            <a:r>
              <a:rPr lang="en-GB" sz="2000" dirty="0"/>
              <a:t>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72543B-6778-484A-87AC-D7AA7D8D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673386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Benefits: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12 tonnes CO</a:t>
            </a:r>
            <a:r>
              <a:rPr lang="en-GB" sz="2000" baseline="30000" dirty="0"/>
              <a:t>2</a:t>
            </a:r>
            <a:r>
              <a:rPr lang="en-GB" sz="2000" dirty="0"/>
              <a:t> avoided p.a.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Church save £1.3k p.a. on electricity costs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£1.5k p.a. towards Peace Garden Project and associated training activities.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Contributes to broader SE24 Community Fund of £5k p.a. for tackling fuel poverty.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608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M Presentation template.potx" id="{4BB00F3B-1405-4AD3-A527-138594B4E6AD}" vid="{DFE36F96-54F0-4B67-8F36-129CB47A8F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280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2</vt:lpstr>
      <vt:lpstr>Quotable</vt:lpstr>
      <vt:lpstr>Sustainable Energy 24 (SE24): Who we are</vt:lpstr>
      <vt:lpstr>SE24: What we do</vt:lpstr>
      <vt:lpstr>SE24: Previous Projects</vt:lpstr>
      <vt:lpstr>2019: Walworth Methodist Church</vt:lpstr>
      <vt:lpstr>Walworth Methodist Church: Benefits and 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Belben</dc:creator>
  <cp:lastModifiedBy>Julia Kirby-Jones</cp:lastModifiedBy>
  <cp:revision>50</cp:revision>
  <cp:lastPrinted>2018-07-23T09:47:03Z</cp:lastPrinted>
  <dcterms:created xsi:type="dcterms:W3CDTF">2018-05-28T12:35:56Z</dcterms:created>
  <dcterms:modified xsi:type="dcterms:W3CDTF">2019-06-26T13:24:01Z</dcterms:modified>
</cp:coreProperties>
</file>