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457" r:id="rId4"/>
    <p:sldId id="476" r:id="rId5"/>
    <p:sldId id="475" r:id="rId6"/>
    <p:sldId id="446" r:id="rId7"/>
    <p:sldId id="443" r:id="rId8"/>
    <p:sldId id="445" r:id="rId9"/>
    <p:sldId id="470" r:id="rId10"/>
    <p:sldId id="469" r:id="rId11"/>
    <p:sldId id="4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0D124-C315-4FB4-8E33-E0410601F1F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8FB0B2D-8E7F-4F11-80C5-54EE3C78E1E4}">
      <dgm:prSet/>
      <dgm:spPr/>
      <dgm:t>
        <a:bodyPr/>
        <a:lstStyle/>
        <a:p>
          <a:r>
            <a:rPr lang="en-US"/>
            <a:t>Name </a:t>
          </a:r>
        </a:p>
      </dgm:t>
    </dgm:pt>
    <dgm:pt modelId="{278874B0-9829-4760-88B7-C28F19396FD2}" type="parTrans" cxnId="{428719B5-7AA9-46F9-B185-10DDB642787A}">
      <dgm:prSet/>
      <dgm:spPr/>
      <dgm:t>
        <a:bodyPr/>
        <a:lstStyle/>
        <a:p>
          <a:endParaRPr lang="en-US"/>
        </a:p>
      </dgm:t>
    </dgm:pt>
    <dgm:pt modelId="{7E8B7A25-488F-4787-8C8E-7CF4E8E7EF07}" type="sibTrans" cxnId="{428719B5-7AA9-46F9-B185-10DDB642787A}">
      <dgm:prSet/>
      <dgm:spPr/>
      <dgm:t>
        <a:bodyPr/>
        <a:lstStyle/>
        <a:p>
          <a:endParaRPr lang="en-US"/>
        </a:p>
      </dgm:t>
    </dgm:pt>
    <dgm:pt modelId="{BD90CCF1-E130-4B45-9F77-FB8F14615CEA}">
      <dgm:prSet/>
      <dgm:spPr/>
      <dgm:t>
        <a:bodyPr/>
        <a:lstStyle/>
        <a:p>
          <a:r>
            <a:rPr lang="en-US"/>
            <a:t>Organisational Affiliation</a:t>
          </a:r>
        </a:p>
      </dgm:t>
    </dgm:pt>
    <dgm:pt modelId="{4B6B7FC3-EC9E-4326-8F6D-22FEF38AB848}" type="parTrans" cxnId="{3A7C57B6-943B-4747-886D-F0F8B7A41498}">
      <dgm:prSet/>
      <dgm:spPr/>
      <dgm:t>
        <a:bodyPr/>
        <a:lstStyle/>
        <a:p>
          <a:endParaRPr lang="en-US"/>
        </a:p>
      </dgm:t>
    </dgm:pt>
    <dgm:pt modelId="{13884AF8-EFF5-4E89-A619-426D0B4573E7}" type="sibTrans" cxnId="{3A7C57B6-943B-4747-886D-F0F8B7A41498}">
      <dgm:prSet/>
      <dgm:spPr/>
      <dgm:t>
        <a:bodyPr/>
        <a:lstStyle/>
        <a:p>
          <a:endParaRPr lang="en-US"/>
        </a:p>
      </dgm:t>
    </dgm:pt>
    <dgm:pt modelId="{66AF69EF-B5DA-4603-93FF-0303CA9ADF9C}">
      <dgm:prSet/>
      <dgm:spPr/>
      <dgm:t>
        <a:bodyPr/>
        <a:lstStyle/>
        <a:p>
          <a:r>
            <a:rPr lang="en-US"/>
            <a:t>1 sentence that summarises where you are at with energy advocacy</a:t>
          </a:r>
        </a:p>
      </dgm:t>
    </dgm:pt>
    <dgm:pt modelId="{74B26096-9CC9-47DC-85B5-9F11C6BBC862}" type="parTrans" cxnId="{A1851868-5E1B-455D-BABC-4A4E9E28FE28}">
      <dgm:prSet/>
      <dgm:spPr/>
      <dgm:t>
        <a:bodyPr/>
        <a:lstStyle/>
        <a:p>
          <a:endParaRPr lang="en-US"/>
        </a:p>
      </dgm:t>
    </dgm:pt>
    <dgm:pt modelId="{5555253E-AD62-4E13-BBED-1810E5220EAD}" type="sibTrans" cxnId="{A1851868-5E1B-455D-BABC-4A4E9E28FE28}">
      <dgm:prSet/>
      <dgm:spPr/>
      <dgm:t>
        <a:bodyPr/>
        <a:lstStyle/>
        <a:p>
          <a:endParaRPr lang="en-US"/>
        </a:p>
      </dgm:t>
    </dgm:pt>
    <dgm:pt modelId="{4ED19924-BB7D-4BAF-A080-AE819E22A01E}" type="pres">
      <dgm:prSet presAssocID="{4610D124-C315-4FB4-8E33-E0410601F1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D8CDFB-34FA-4A75-BB1D-EACEFA7C5F98}" type="pres">
      <dgm:prSet presAssocID="{C8FB0B2D-8E7F-4F11-80C5-54EE3C78E1E4}" presName="hierRoot1" presStyleCnt="0"/>
      <dgm:spPr/>
    </dgm:pt>
    <dgm:pt modelId="{DD220883-4187-4028-8945-566244398C22}" type="pres">
      <dgm:prSet presAssocID="{C8FB0B2D-8E7F-4F11-80C5-54EE3C78E1E4}" presName="composite" presStyleCnt="0"/>
      <dgm:spPr/>
    </dgm:pt>
    <dgm:pt modelId="{512D8BB9-8C25-47D5-AD49-EF2F1A6AF6DD}" type="pres">
      <dgm:prSet presAssocID="{C8FB0B2D-8E7F-4F11-80C5-54EE3C78E1E4}" presName="background" presStyleLbl="node0" presStyleIdx="0" presStyleCnt="3"/>
      <dgm:spPr/>
    </dgm:pt>
    <dgm:pt modelId="{74127E84-89DB-4755-9105-647E19D81008}" type="pres">
      <dgm:prSet presAssocID="{C8FB0B2D-8E7F-4F11-80C5-54EE3C78E1E4}" presName="text" presStyleLbl="fgAcc0" presStyleIdx="0" presStyleCnt="3">
        <dgm:presLayoutVars>
          <dgm:chPref val="3"/>
        </dgm:presLayoutVars>
      </dgm:prSet>
      <dgm:spPr/>
    </dgm:pt>
    <dgm:pt modelId="{BAA86ABD-A836-454F-AD1F-BCE5BEB21A94}" type="pres">
      <dgm:prSet presAssocID="{C8FB0B2D-8E7F-4F11-80C5-54EE3C78E1E4}" presName="hierChild2" presStyleCnt="0"/>
      <dgm:spPr/>
    </dgm:pt>
    <dgm:pt modelId="{5F2E37E8-59FE-430E-898D-B32B4DEC82EA}" type="pres">
      <dgm:prSet presAssocID="{BD90CCF1-E130-4B45-9F77-FB8F14615CEA}" presName="hierRoot1" presStyleCnt="0"/>
      <dgm:spPr/>
    </dgm:pt>
    <dgm:pt modelId="{2845F09C-6F0C-4B64-A1CD-6FE26E52B902}" type="pres">
      <dgm:prSet presAssocID="{BD90CCF1-E130-4B45-9F77-FB8F14615CEA}" presName="composite" presStyleCnt="0"/>
      <dgm:spPr/>
    </dgm:pt>
    <dgm:pt modelId="{6ADD7D7F-8992-424F-B667-2E6BCA0F6D23}" type="pres">
      <dgm:prSet presAssocID="{BD90CCF1-E130-4B45-9F77-FB8F14615CEA}" presName="background" presStyleLbl="node0" presStyleIdx="1" presStyleCnt="3"/>
      <dgm:spPr/>
    </dgm:pt>
    <dgm:pt modelId="{411163CA-B9B7-43FA-8329-A7C875A0AD6B}" type="pres">
      <dgm:prSet presAssocID="{BD90CCF1-E130-4B45-9F77-FB8F14615CEA}" presName="text" presStyleLbl="fgAcc0" presStyleIdx="1" presStyleCnt="3">
        <dgm:presLayoutVars>
          <dgm:chPref val="3"/>
        </dgm:presLayoutVars>
      </dgm:prSet>
      <dgm:spPr/>
    </dgm:pt>
    <dgm:pt modelId="{6AD0B67F-5429-4993-AA9B-88DA350F2D1A}" type="pres">
      <dgm:prSet presAssocID="{BD90CCF1-E130-4B45-9F77-FB8F14615CEA}" presName="hierChild2" presStyleCnt="0"/>
      <dgm:spPr/>
    </dgm:pt>
    <dgm:pt modelId="{2F425180-FEFE-4DBB-BFD9-E04E0BDCC777}" type="pres">
      <dgm:prSet presAssocID="{66AF69EF-B5DA-4603-93FF-0303CA9ADF9C}" presName="hierRoot1" presStyleCnt="0"/>
      <dgm:spPr/>
    </dgm:pt>
    <dgm:pt modelId="{A66AEBB0-1557-495E-A7E7-B5BAAB4C19DF}" type="pres">
      <dgm:prSet presAssocID="{66AF69EF-B5DA-4603-93FF-0303CA9ADF9C}" presName="composite" presStyleCnt="0"/>
      <dgm:spPr/>
    </dgm:pt>
    <dgm:pt modelId="{9A7FFE57-26E5-45F0-BBD9-FC35DAC7B92B}" type="pres">
      <dgm:prSet presAssocID="{66AF69EF-B5DA-4603-93FF-0303CA9ADF9C}" presName="background" presStyleLbl="node0" presStyleIdx="2" presStyleCnt="3"/>
      <dgm:spPr/>
    </dgm:pt>
    <dgm:pt modelId="{5BF809C4-192E-48C2-AD70-0AB0A8E4AE89}" type="pres">
      <dgm:prSet presAssocID="{66AF69EF-B5DA-4603-93FF-0303CA9ADF9C}" presName="text" presStyleLbl="fgAcc0" presStyleIdx="2" presStyleCnt="3">
        <dgm:presLayoutVars>
          <dgm:chPref val="3"/>
        </dgm:presLayoutVars>
      </dgm:prSet>
      <dgm:spPr/>
    </dgm:pt>
    <dgm:pt modelId="{9460D937-E64C-4370-A5D4-86856D599F64}" type="pres">
      <dgm:prSet presAssocID="{66AF69EF-B5DA-4603-93FF-0303CA9ADF9C}" presName="hierChild2" presStyleCnt="0"/>
      <dgm:spPr/>
    </dgm:pt>
  </dgm:ptLst>
  <dgm:cxnLst>
    <dgm:cxn modelId="{6D14675D-73EE-4F8F-A0E6-6FB2E2D72A78}" type="presOf" srcId="{BD90CCF1-E130-4B45-9F77-FB8F14615CEA}" destId="{411163CA-B9B7-43FA-8329-A7C875A0AD6B}" srcOrd="0" destOrd="0" presId="urn:microsoft.com/office/officeart/2005/8/layout/hierarchy1"/>
    <dgm:cxn modelId="{7EA8C143-55F4-467F-8D0B-0E5A73456350}" type="presOf" srcId="{C8FB0B2D-8E7F-4F11-80C5-54EE3C78E1E4}" destId="{74127E84-89DB-4755-9105-647E19D81008}" srcOrd="0" destOrd="0" presId="urn:microsoft.com/office/officeart/2005/8/layout/hierarchy1"/>
    <dgm:cxn modelId="{A1851868-5E1B-455D-BABC-4A4E9E28FE28}" srcId="{4610D124-C315-4FB4-8E33-E0410601F1F9}" destId="{66AF69EF-B5DA-4603-93FF-0303CA9ADF9C}" srcOrd="2" destOrd="0" parTransId="{74B26096-9CC9-47DC-85B5-9F11C6BBC862}" sibTransId="{5555253E-AD62-4E13-BBED-1810E5220EAD}"/>
    <dgm:cxn modelId="{428719B5-7AA9-46F9-B185-10DDB642787A}" srcId="{4610D124-C315-4FB4-8E33-E0410601F1F9}" destId="{C8FB0B2D-8E7F-4F11-80C5-54EE3C78E1E4}" srcOrd="0" destOrd="0" parTransId="{278874B0-9829-4760-88B7-C28F19396FD2}" sibTransId="{7E8B7A25-488F-4787-8C8E-7CF4E8E7EF07}"/>
    <dgm:cxn modelId="{3A7C57B6-943B-4747-886D-F0F8B7A41498}" srcId="{4610D124-C315-4FB4-8E33-E0410601F1F9}" destId="{BD90CCF1-E130-4B45-9F77-FB8F14615CEA}" srcOrd="1" destOrd="0" parTransId="{4B6B7FC3-EC9E-4326-8F6D-22FEF38AB848}" sibTransId="{13884AF8-EFF5-4E89-A619-426D0B4573E7}"/>
    <dgm:cxn modelId="{39114FBB-54C8-4B1E-8684-C569DCE739CF}" type="presOf" srcId="{4610D124-C315-4FB4-8E33-E0410601F1F9}" destId="{4ED19924-BB7D-4BAF-A080-AE819E22A01E}" srcOrd="0" destOrd="0" presId="urn:microsoft.com/office/officeart/2005/8/layout/hierarchy1"/>
    <dgm:cxn modelId="{676D2FE5-B46C-4BB1-BC00-11307794CDEA}" type="presOf" srcId="{66AF69EF-B5DA-4603-93FF-0303CA9ADF9C}" destId="{5BF809C4-192E-48C2-AD70-0AB0A8E4AE89}" srcOrd="0" destOrd="0" presId="urn:microsoft.com/office/officeart/2005/8/layout/hierarchy1"/>
    <dgm:cxn modelId="{4B7EAD89-3D1A-405B-9342-F8CEFF470DE3}" type="presParOf" srcId="{4ED19924-BB7D-4BAF-A080-AE819E22A01E}" destId="{5FD8CDFB-34FA-4A75-BB1D-EACEFA7C5F98}" srcOrd="0" destOrd="0" presId="urn:microsoft.com/office/officeart/2005/8/layout/hierarchy1"/>
    <dgm:cxn modelId="{F7997E7F-FA26-4C99-905F-BEFDBA98E5D9}" type="presParOf" srcId="{5FD8CDFB-34FA-4A75-BB1D-EACEFA7C5F98}" destId="{DD220883-4187-4028-8945-566244398C22}" srcOrd="0" destOrd="0" presId="urn:microsoft.com/office/officeart/2005/8/layout/hierarchy1"/>
    <dgm:cxn modelId="{41A2ABB7-8D77-4B62-9CF9-F3D06C0D39E8}" type="presParOf" srcId="{DD220883-4187-4028-8945-566244398C22}" destId="{512D8BB9-8C25-47D5-AD49-EF2F1A6AF6DD}" srcOrd="0" destOrd="0" presId="urn:microsoft.com/office/officeart/2005/8/layout/hierarchy1"/>
    <dgm:cxn modelId="{F0807CA0-A319-4589-BB13-60DB51BD060D}" type="presParOf" srcId="{DD220883-4187-4028-8945-566244398C22}" destId="{74127E84-89DB-4755-9105-647E19D81008}" srcOrd="1" destOrd="0" presId="urn:microsoft.com/office/officeart/2005/8/layout/hierarchy1"/>
    <dgm:cxn modelId="{EEA17291-7504-4719-BC64-9A75BEB743DE}" type="presParOf" srcId="{5FD8CDFB-34FA-4A75-BB1D-EACEFA7C5F98}" destId="{BAA86ABD-A836-454F-AD1F-BCE5BEB21A94}" srcOrd="1" destOrd="0" presId="urn:microsoft.com/office/officeart/2005/8/layout/hierarchy1"/>
    <dgm:cxn modelId="{821409BD-F4A0-4E9A-AEB1-37C7C070EEC9}" type="presParOf" srcId="{4ED19924-BB7D-4BAF-A080-AE819E22A01E}" destId="{5F2E37E8-59FE-430E-898D-B32B4DEC82EA}" srcOrd="1" destOrd="0" presId="urn:microsoft.com/office/officeart/2005/8/layout/hierarchy1"/>
    <dgm:cxn modelId="{8D5C7C54-D29C-4382-9863-D5C6D5F1FFB5}" type="presParOf" srcId="{5F2E37E8-59FE-430E-898D-B32B4DEC82EA}" destId="{2845F09C-6F0C-4B64-A1CD-6FE26E52B902}" srcOrd="0" destOrd="0" presId="urn:microsoft.com/office/officeart/2005/8/layout/hierarchy1"/>
    <dgm:cxn modelId="{9A264802-D575-42CC-8EAE-ADDFF0A3B5E3}" type="presParOf" srcId="{2845F09C-6F0C-4B64-A1CD-6FE26E52B902}" destId="{6ADD7D7F-8992-424F-B667-2E6BCA0F6D23}" srcOrd="0" destOrd="0" presId="urn:microsoft.com/office/officeart/2005/8/layout/hierarchy1"/>
    <dgm:cxn modelId="{5A57C964-28B1-4295-8F00-ECA74BD6F4E1}" type="presParOf" srcId="{2845F09C-6F0C-4B64-A1CD-6FE26E52B902}" destId="{411163CA-B9B7-43FA-8329-A7C875A0AD6B}" srcOrd="1" destOrd="0" presId="urn:microsoft.com/office/officeart/2005/8/layout/hierarchy1"/>
    <dgm:cxn modelId="{3B620D4D-DF91-4C58-B2AA-AA888A139737}" type="presParOf" srcId="{5F2E37E8-59FE-430E-898D-B32B4DEC82EA}" destId="{6AD0B67F-5429-4993-AA9B-88DA350F2D1A}" srcOrd="1" destOrd="0" presId="urn:microsoft.com/office/officeart/2005/8/layout/hierarchy1"/>
    <dgm:cxn modelId="{FE8158DD-BFFF-4C71-A5C2-4FE255EDDFAC}" type="presParOf" srcId="{4ED19924-BB7D-4BAF-A080-AE819E22A01E}" destId="{2F425180-FEFE-4DBB-BFD9-E04E0BDCC777}" srcOrd="2" destOrd="0" presId="urn:microsoft.com/office/officeart/2005/8/layout/hierarchy1"/>
    <dgm:cxn modelId="{372907B3-E76F-413F-BB01-ED25A889D7AC}" type="presParOf" srcId="{2F425180-FEFE-4DBB-BFD9-E04E0BDCC777}" destId="{A66AEBB0-1557-495E-A7E7-B5BAAB4C19DF}" srcOrd="0" destOrd="0" presId="urn:microsoft.com/office/officeart/2005/8/layout/hierarchy1"/>
    <dgm:cxn modelId="{FB84A8D6-7E5E-49B2-A2E3-D740CE935669}" type="presParOf" srcId="{A66AEBB0-1557-495E-A7E7-B5BAAB4C19DF}" destId="{9A7FFE57-26E5-45F0-BBD9-FC35DAC7B92B}" srcOrd="0" destOrd="0" presId="urn:microsoft.com/office/officeart/2005/8/layout/hierarchy1"/>
    <dgm:cxn modelId="{05216B93-7FC4-43E7-869B-834A6991C3F7}" type="presParOf" srcId="{A66AEBB0-1557-495E-A7E7-B5BAAB4C19DF}" destId="{5BF809C4-192E-48C2-AD70-0AB0A8E4AE89}" srcOrd="1" destOrd="0" presId="urn:microsoft.com/office/officeart/2005/8/layout/hierarchy1"/>
    <dgm:cxn modelId="{C98A2B0D-1328-4008-9887-753A985CC7F2}" type="presParOf" srcId="{2F425180-FEFE-4DBB-BFD9-E04E0BDCC777}" destId="{9460D937-E64C-4370-A5D4-86856D599F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EB1D3-8DB3-4B76-A6B8-D7A27614945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395FA2-E7EA-47E8-8723-B575B69C28AC}">
      <dgm:prSet/>
      <dgm:spPr/>
      <dgm:t>
        <a:bodyPr/>
        <a:lstStyle/>
        <a:p>
          <a:r>
            <a:rPr lang="en-GB"/>
            <a:t>Energy and water market engagement (help them get the best deal) </a:t>
          </a:r>
          <a:endParaRPr lang="en-US"/>
        </a:p>
      </dgm:t>
    </dgm:pt>
    <dgm:pt modelId="{76D822B8-CCE6-42E9-BA1C-4FB733B9042F}" type="parTrans" cxnId="{DAABD533-E300-48D7-A045-BA392622E45E}">
      <dgm:prSet/>
      <dgm:spPr/>
      <dgm:t>
        <a:bodyPr/>
        <a:lstStyle/>
        <a:p>
          <a:endParaRPr lang="en-US"/>
        </a:p>
      </dgm:t>
    </dgm:pt>
    <dgm:pt modelId="{290514F6-7D38-4ECE-BB77-83609F0B4948}" type="sibTrans" cxnId="{DAABD533-E300-48D7-A045-BA392622E45E}">
      <dgm:prSet/>
      <dgm:spPr/>
      <dgm:t>
        <a:bodyPr/>
        <a:lstStyle/>
        <a:p>
          <a:endParaRPr lang="en-US"/>
        </a:p>
      </dgm:t>
    </dgm:pt>
    <dgm:pt modelId="{199467D4-D951-4E3B-9202-3C30FA1137D1}">
      <dgm:prSet/>
      <dgm:spPr/>
      <dgm:t>
        <a:bodyPr/>
        <a:lstStyle/>
        <a:p>
          <a:r>
            <a:rPr lang="en-GB"/>
            <a:t>Discounts on energy and water</a:t>
          </a:r>
          <a:endParaRPr lang="en-US"/>
        </a:p>
      </dgm:t>
    </dgm:pt>
    <dgm:pt modelId="{15068AE4-8763-49FE-AFDA-53E768BE25C8}" type="parTrans" cxnId="{F1B5D15F-9884-450B-9485-820DFC7AE3CB}">
      <dgm:prSet/>
      <dgm:spPr/>
      <dgm:t>
        <a:bodyPr/>
        <a:lstStyle/>
        <a:p>
          <a:endParaRPr lang="en-US"/>
        </a:p>
      </dgm:t>
    </dgm:pt>
    <dgm:pt modelId="{BEC2A22A-730C-4488-85F3-4F7697167D61}" type="sibTrans" cxnId="{F1B5D15F-9884-450B-9485-820DFC7AE3CB}">
      <dgm:prSet/>
      <dgm:spPr/>
      <dgm:t>
        <a:bodyPr/>
        <a:lstStyle/>
        <a:p>
          <a:endParaRPr lang="en-US"/>
        </a:p>
      </dgm:t>
    </dgm:pt>
    <dgm:pt modelId="{A84678B8-5792-416D-B9CF-A43064D9DAEC}">
      <dgm:prSet/>
      <dgm:spPr/>
      <dgm:t>
        <a:bodyPr/>
        <a:lstStyle/>
        <a:p>
          <a:r>
            <a:rPr lang="en-GB"/>
            <a:t>Debt advice,</a:t>
          </a:r>
          <a:endParaRPr lang="en-US"/>
        </a:p>
      </dgm:t>
    </dgm:pt>
    <dgm:pt modelId="{26984539-F1C8-49C5-8CC3-267D0738E7A0}" type="parTrans" cxnId="{C59EBBF9-6541-461F-B032-2B45B2131686}">
      <dgm:prSet/>
      <dgm:spPr/>
      <dgm:t>
        <a:bodyPr/>
        <a:lstStyle/>
        <a:p>
          <a:endParaRPr lang="en-US"/>
        </a:p>
      </dgm:t>
    </dgm:pt>
    <dgm:pt modelId="{263F0983-7811-4D04-A1C4-0C24FA5B6938}" type="sibTrans" cxnId="{C59EBBF9-6541-461F-B032-2B45B2131686}">
      <dgm:prSet/>
      <dgm:spPr/>
      <dgm:t>
        <a:bodyPr/>
        <a:lstStyle/>
        <a:p>
          <a:endParaRPr lang="en-US"/>
        </a:p>
      </dgm:t>
    </dgm:pt>
    <dgm:pt modelId="{BDF8C46E-6D8D-4DA6-A22F-D81B3722AAC0}">
      <dgm:prSet/>
      <dgm:spPr/>
      <dgm:t>
        <a:bodyPr/>
        <a:lstStyle/>
        <a:p>
          <a:r>
            <a:rPr lang="en-GB"/>
            <a:t>Advocacy </a:t>
          </a:r>
          <a:endParaRPr lang="en-US"/>
        </a:p>
      </dgm:t>
    </dgm:pt>
    <dgm:pt modelId="{48ABD531-0859-4264-8252-4F5C20C749EC}" type="parTrans" cxnId="{C3D4B567-6980-4111-890E-BBA7B9C52F8D}">
      <dgm:prSet/>
      <dgm:spPr/>
      <dgm:t>
        <a:bodyPr/>
        <a:lstStyle/>
        <a:p>
          <a:endParaRPr lang="en-US"/>
        </a:p>
      </dgm:t>
    </dgm:pt>
    <dgm:pt modelId="{A340EF41-9C82-4242-98D0-43AB0A999E6D}" type="sibTrans" cxnId="{C3D4B567-6980-4111-890E-BBA7B9C52F8D}">
      <dgm:prSet/>
      <dgm:spPr/>
      <dgm:t>
        <a:bodyPr/>
        <a:lstStyle/>
        <a:p>
          <a:endParaRPr lang="en-US"/>
        </a:p>
      </dgm:t>
    </dgm:pt>
    <dgm:pt modelId="{123168DF-3CEA-4DC3-89A5-E1E1DAE138C1}">
      <dgm:prSet/>
      <dgm:spPr/>
      <dgm:t>
        <a:bodyPr/>
        <a:lstStyle/>
        <a:p>
          <a:r>
            <a:rPr lang="en-GB"/>
            <a:t>Advice about metering and smart meters</a:t>
          </a:r>
          <a:endParaRPr lang="en-US"/>
        </a:p>
      </dgm:t>
    </dgm:pt>
    <dgm:pt modelId="{F0BEAF90-C228-4EBE-B9CA-F9A75FA9E615}" type="parTrans" cxnId="{CDDBFD60-BAB2-48C2-8408-507EAEAF8768}">
      <dgm:prSet/>
      <dgm:spPr/>
      <dgm:t>
        <a:bodyPr/>
        <a:lstStyle/>
        <a:p>
          <a:endParaRPr lang="en-US"/>
        </a:p>
      </dgm:t>
    </dgm:pt>
    <dgm:pt modelId="{63B69824-DDAD-4872-B3EA-3BEF9AFC7BD0}" type="sibTrans" cxnId="{CDDBFD60-BAB2-48C2-8408-507EAEAF8768}">
      <dgm:prSet/>
      <dgm:spPr/>
      <dgm:t>
        <a:bodyPr/>
        <a:lstStyle/>
        <a:p>
          <a:endParaRPr lang="en-US"/>
        </a:p>
      </dgm:t>
    </dgm:pt>
    <dgm:pt modelId="{32E791BB-33DC-4753-92E1-F7867B27635F}">
      <dgm:prSet/>
      <dgm:spPr/>
      <dgm:t>
        <a:bodyPr/>
        <a:lstStyle/>
        <a:p>
          <a:r>
            <a:rPr lang="en-GB"/>
            <a:t>Behavioural advice</a:t>
          </a:r>
          <a:endParaRPr lang="en-US"/>
        </a:p>
      </dgm:t>
    </dgm:pt>
    <dgm:pt modelId="{B1A188FE-932A-4566-B70F-2461EF0FE68E}" type="parTrans" cxnId="{FAE619C9-DE41-405F-8B8E-169B8C8EFF5C}">
      <dgm:prSet/>
      <dgm:spPr/>
      <dgm:t>
        <a:bodyPr/>
        <a:lstStyle/>
        <a:p>
          <a:endParaRPr lang="en-US"/>
        </a:p>
      </dgm:t>
    </dgm:pt>
    <dgm:pt modelId="{1EC016D6-0B3C-4956-8B45-96CBB9EAF166}" type="sibTrans" cxnId="{FAE619C9-DE41-405F-8B8E-169B8C8EFF5C}">
      <dgm:prSet/>
      <dgm:spPr/>
      <dgm:t>
        <a:bodyPr/>
        <a:lstStyle/>
        <a:p>
          <a:endParaRPr lang="en-US"/>
        </a:p>
      </dgm:t>
    </dgm:pt>
    <dgm:pt modelId="{034489A5-503C-49BC-BBEB-2307B053D209}">
      <dgm:prSet/>
      <dgm:spPr/>
      <dgm:t>
        <a:bodyPr/>
        <a:lstStyle/>
        <a:p>
          <a:r>
            <a:rPr lang="en-GB"/>
            <a:t>Light measures</a:t>
          </a:r>
          <a:endParaRPr lang="en-US"/>
        </a:p>
      </dgm:t>
    </dgm:pt>
    <dgm:pt modelId="{FB9E01B9-CDE2-4C4E-89E7-DFBDC3ECC275}" type="parTrans" cxnId="{059BE6D6-2A87-414E-9010-EE095A73EC2B}">
      <dgm:prSet/>
      <dgm:spPr/>
      <dgm:t>
        <a:bodyPr/>
        <a:lstStyle/>
        <a:p>
          <a:endParaRPr lang="en-US"/>
        </a:p>
      </dgm:t>
    </dgm:pt>
    <dgm:pt modelId="{1316A680-DDFD-41A4-B4F7-9FA5DE78755E}" type="sibTrans" cxnId="{059BE6D6-2A87-414E-9010-EE095A73EC2B}">
      <dgm:prSet/>
      <dgm:spPr/>
      <dgm:t>
        <a:bodyPr/>
        <a:lstStyle/>
        <a:p>
          <a:endParaRPr lang="en-US"/>
        </a:p>
      </dgm:t>
    </dgm:pt>
    <dgm:pt modelId="{E2ABF13F-BE78-4B5C-802A-2889702921FF}">
      <dgm:prSet/>
      <dgm:spPr/>
      <dgm:t>
        <a:bodyPr/>
        <a:lstStyle/>
        <a:p>
          <a:r>
            <a:rPr lang="en-GB"/>
            <a:t>Grant funding for major measures</a:t>
          </a:r>
          <a:endParaRPr lang="en-US"/>
        </a:p>
      </dgm:t>
    </dgm:pt>
    <dgm:pt modelId="{7D67BC6D-DBB9-49D6-8358-6DD498A48793}" type="parTrans" cxnId="{AE2ADBB6-F1D9-42D9-A390-A99D7935694E}">
      <dgm:prSet/>
      <dgm:spPr/>
      <dgm:t>
        <a:bodyPr/>
        <a:lstStyle/>
        <a:p>
          <a:endParaRPr lang="en-US"/>
        </a:p>
      </dgm:t>
    </dgm:pt>
    <dgm:pt modelId="{988624D2-DB3B-4A95-8F9C-6272C8923CAD}" type="sibTrans" cxnId="{AE2ADBB6-F1D9-42D9-A390-A99D7935694E}">
      <dgm:prSet/>
      <dgm:spPr/>
      <dgm:t>
        <a:bodyPr/>
        <a:lstStyle/>
        <a:p>
          <a:endParaRPr lang="en-US"/>
        </a:p>
      </dgm:t>
    </dgm:pt>
    <dgm:pt modelId="{65BD0716-FFDA-4213-9E60-313755ECD45D}">
      <dgm:prSet/>
      <dgm:spPr/>
      <dgm:t>
        <a:bodyPr/>
        <a:lstStyle/>
        <a:p>
          <a:r>
            <a:rPr lang="en-GB"/>
            <a:t>White goods applications) </a:t>
          </a:r>
          <a:endParaRPr lang="en-US"/>
        </a:p>
      </dgm:t>
    </dgm:pt>
    <dgm:pt modelId="{69166948-CA21-4EED-9AD2-7348B8BA716C}" type="parTrans" cxnId="{8A6963CB-FAE1-4C13-9122-52485DF5B825}">
      <dgm:prSet/>
      <dgm:spPr/>
      <dgm:t>
        <a:bodyPr/>
        <a:lstStyle/>
        <a:p>
          <a:endParaRPr lang="en-US"/>
        </a:p>
      </dgm:t>
    </dgm:pt>
    <dgm:pt modelId="{8F5F147C-536C-4FAA-8320-BEBD7240174E}" type="sibTrans" cxnId="{8A6963CB-FAE1-4C13-9122-52485DF5B825}">
      <dgm:prSet/>
      <dgm:spPr/>
      <dgm:t>
        <a:bodyPr/>
        <a:lstStyle/>
        <a:p>
          <a:endParaRPr lang="en-US"/>
        </a:p>
      </dgm:t>
    </dgm:pt>
    <dgm:pt modelId="{51233D73-55C1-4F07-AEC4-640163A2FE65}" type="pres">
      <dgm:prSet presAssocID="{042EB1D3-8DB3-4B76-A6B8-D7A27614945E}" presName="diagram" presStyleCnt="0">
        <dgm:presLayoutVars>
          <dgm:dir/>
          <dgm:resizeHandles val="exact"/>
        </dgm:presLayoutVars>
      </dgm:prSet>
      <dgm:spPr/>
    </dgm:pt>
    <dgm:pt modelId="{8729A8B0-85B0-4ACB-9145-F0FB8F69CF36}" type="pres">
      <dgm:prSet presAssocID="{61395FA2-E7EA-47E8-8723-B575B69C28AC}" presName="node" presStyleLbl="node1" presStyleIdx="0" presStyleCnt="9">
        <dgm:presLayoutVars>
          <dgm:bulletEnabled val="1"/>
        </dgm:presLayoutVars>
      </dgm:prSet>
      <dgm:spPr/>
    </dgm:pt>
    <dgm:pt modelId="{7DD292B2-F6B7-4555-800F-4587B9C4B440}" type="pres">
      <dgm:prSet presAssocID="{290514F6-7D38-4ECE-BB77-83609F0B4948}" presName="sibTrans" presStyleCnt="0"/>
      <dgm:spPr/>
    </dgm:pt>
    <dgm:pt modelId="{A2094966-A472-4597-A6CD-47E928465F44}" type="pres">
      <dgm:prSet presAssocID="{199467D4-D951-4E3B-9202-3C30FA1137D1}" presName="node" presStyleLbl="node1" presStyleIdx="1" presStyleCnt="9">
        <dgm:presLayoutVars>
          <dgm:bulletEnabled val="1"/>
        </dgm:presLayoutVars>
      </dgm:prSet>
      <dgm:spPr/>
    </dgm:pt>
    <dgm:pt modelId="{B911B4D3-4978-4309-AFC9-189B84C58C3D}" type="pres">
      <dgm:prSet presAssocID="{BEC2A22A-730C-4488-85F3-4F7697167D61}" presName="sibTrans" presStyleCnt="0"/>
      <dgm:spPr/>
    </dgm:pt>
    <dgm:pt modelId="{6B27C2A1-1DA8-409D-9CAD-283F5C7C71E6}" type="pres">
      <dgm:prSet presAssocID="{A84678B8-5792-416D-B9CF-A43064D9DAEC}" presName="node" presStyleLbl="node1" presStyleIdx="2" presStyleCnt="9">
        <dgm:presLayoutVars>
          <dgm:bulletEnabled val="1"/>
        </dgm:presLayoutVars>
      </dgm:prSet>
      <dgm:spPr/>
    </dgm:pt>
    <dgm:pt modelId="{A877DD71-E012-41D9-B8F3-BC247544253E}" type="pres">
      <dgm:prSet presAssocID="{263F0983-7811-4D04-A1C4-0C24FA5B6938}" presName="sibTrans" presStyleCnt="0"/>
      <dgm:spPr/>
    </dgm:pt>
    <dgm:pt modelId="{7222E50C-0A6D-4AF8-86D9-544A6742E665}" type="pres">
      <dgm:prSet presAssocID="{BDF8C46E-6D8D-4DA6-A22F-D81B3722AAC0}" presName="node" presStyleLbl="node1" presStyleIdx="3" presStyleCnt="9">
        <dgm:presLayoutVars>
          <dgm:bulletEnabled val="1"/>
        </dgm:presLayoutVars>
      </dgm:prSet>
      <dgm:spPr/>
    </dgm:pt>
    <dgm:pt modelId="{F17756AD-A5D7-4AE8-8FE2-4FDA3D66575F}" type="pres">
      <dgm:prSet presAssocID="{A340EF41-9C82-4242-98D0-43AB0A999E6D}" presName="sibTrans" presStyleCnt="0"/>
      <dgm:spPr/>
    </dgm:pt>
    <dgm:pt modelId="{AB695E15-F0D2-4ED6-9653-EEC1F6B9C145}" type="pres">
      <dgm:prSet presAssocID="{123168DF-3CEA-4DC3-89A5-E1E1DAE138C1}" presName="node" presStyleLbl="node1" presStyleIdx="4" presStyleCnt="9">
        <dgm:presLayoutVars>
          <dgm:bulletEnabled val="1"/>
        </dgm:presLayoutVars>
      </dgm:prSet>
      <dgm:spPr/>
    </dgm:pt>
    <dgm:pt modelId="{8D20029F-B2EA-45C5-9FFE-196B06190C65}" type="pres">
      <dgm:prSet presAssocID="{63B69824-DDAD-4872-B3EA-3BEF9AFC7BD0}" presName="sibTrans" presStyleCnt="0"/>
      <dgm:spPr/>
    </dgm:pt>
    <dgm:pt modelId="{A6747A2A-E622-4445-8552-2BB3F33DB6B4}" type="pres">
      <dgm:prSet presAssocID="{32E791BB-33DC-4753-92E1-F7867B27635F}" presName="node" presStyleLbl="node1" presStyleIdx="5" presStyleCnt="9">
        <dgm:presLayoutVars>
          <dgm:bulletEnabled val="1"/>
        </dgm:presLayoutVars>
      </dgm:prSet>
      <dgm:spPr/>
    </dgm:pt>
    <dgm:pt modelId="{BAFAC150-4B77-4308-AE38-D54E696ACC82}" type="pres">
      <dgm:prSet presAssocID="{1EC016D6-0B3C-4956-8B45-96CBB9EAF166}" presName="sibTrans" presStyleCnt="0"/>
      <dgm:spPr/>
    </dgm:pt>
    <dgm:pt modelId="{8E2A304D-AEBA-4F1D-AA3E-E14300352BA5}" type="pres">
      <dgm:prSet presAssocID="{034489A5-503C-49BC-BBEB-2307B053D209}" presName="node" presStyleLbl="node1" presStyleIdx="6" presStyleCnt="9">
        <dgm:presLayoutVars>
          <dgm:bulletEnabled val="1"/>
        </dgm:presLayoutVars>
      </dgm:prSet>
      <dgm:spPr/>
    </dgm:pt>
    <dgm:pt modelId="{CB85010D-EC49-465B-A180-6D33E658140D}" type="pres">
      <dgm:prSet presAssocID="{1316A680-DDFD-41A4-B4F7-9FA5DE78755E}" presName="sibTrans" presStyleCnt="0"/>
      <dgm:spPr/>
    </dgm:pt>
    <dgm:pt modelId="{85D82CC1-1DAE-4426-B3DB-12D510AE38DD}" type="pres">
      <dgm:prSet presAssocID="{E2ABF13F-BE78-4B5C-802A-2889702921FF}" presName="node" presStyleLbl="node1" presStyleIdx="7" presStyleCnt="9">
        <dgm:presLayoutVars>
          <dgm:bulletEnabled val="1"/>
        </dgm:presLayoutVars>
      </dgm:prSet>
      <dgm:spPr/>
    </dgm:pt>
    <dgm:pt modelId="{5D88C40F-4D81-4F3F-981F-D1B0D33F1D5F}" type="pres">
      <dgm:prSet presAssocID="{988624D2-DB3B-4A95-8F9C-6272C8923CAD}" presName="sibTrans" presStyleCnt="0"/>
      <dgm:spPr/>
    </dgm:pt>
    <dgm:pt modelId="{327A936F-62F0-4670-9078-434A79676AC4}" type="pres">
      <dgm:prSet presAssocID="{65BD0716-FFDA-4213-9E60-313755ECD45D}" presName="node" presStyleLbl="node1" presStyleIdx="8" presStyleCnt="9">
        <dgm:presLayoutVars>
          <dgm:bulletEnabled val="1"/>
        </dgm:presLayoutVars>
      </dgm:prSet>
      <dgm:spPr/>
    </dgm:pt>
  </dgm:ptLst>
  <dgm:cxnLst>
    <dgm:cxn modelId="{27EB2215-98F3-4043-8C64-E0BC7D1AEE8F}" type="presOf" srcId="{BDF8C46E-6D8D-4DA6-A22F-D81B3722AAC0}" destId="{7222E50C-0A6D-4AF8-86D9-544A6742E665}" srcOrd="0" destOrd="0" presId="urn:microsoft.com/office/officeart/2005/8/layout/default"/>
    <dgm:cxn modelId="{3EAF7F2E-371D-423A-944D-929A41CC7F24}" type="presOf" srcId="{034489A5-503C-49BC-BBEB-2307B053D209}" destId="{8E2A304D-AEBA-4F1D-AA3E-E14300352BA5}" srcOrd="0" destOrd="0" presId="urn:microsoft.com/office/officeart/2005/8/layout/default"/>
    <dgm:cxn modelId="{DAABD533-E300-48D7-A045-BA392622E45E}" srcId="{042EB1D3-8DB3-4B76-A6B8-D7A27614945E}" destId="{61395FA2-E7EA-47E8-8723-B575B69C28AC}" srcOrd="0" destOrd="0" parTransId="{76D822B8-CCE6-42E9-BA1C-4FB733B9042F}" sibTransId="{290514F6-7D38-4ECE-BB77-83609F0B4948}"/>
    <dgm:cxn modelId="{F1B5D15F-9884-450B-9485-820DFC7AE3CB}" srcId="{042EB1D3-8DB3-4B76-A6B8-D7A27614945E}" destId="{199467D4-D951-4E3B-9202-3C30FA1137D1}" srcOrd="1" destOrd="0" parTransId="{15068AE4-8763-49FE-AFDA-53E768BE25C8}" sibTransId="{BEC2A22A-730C-4488-85F3-4F7697167D61}"/>
    <dgm:cxn modelId="{CDDBFD60-BAB2-48C2-8408-507EAEAF8768}" srcId="{042EB1D3-8DB3-4B76-A6B8-D7A27614945E}" destId="{123168DF-3CEA-4DC3-89A5-E1E1DAE138C1}" srcOrd="4" destOrd="0" parTransId="{F0BEAF90-C228-4EBE-B9CA-F9A75FA9E615}" sibTransId="{63B69824-DDAD-4872-B3EA-3BEF9AFC7BD0}"/>
    <dgm:cxn modelId="{C3D4B567-6980-4111-890E-BBA7B9C52F8D}" srcId="{042EB1D3-8DB3-4B76-A6B8-D7A27614945E}" destId="{BDF8C46E-6D8D-4DA6-A22F-D81B3722AAC0}" srcOrd="3" destOrd="0" parTransId="{48ABD531-0859-4264-8252-4F5C20C749EC}" sibTransId="{A340EF41-9C82-4242-98D0-43AB0A999E6D}"/>
    <dgm:cxn modelId="{A3F4664E-E361-46A2-B8DA-01D47BBBA284}" type="presOf" srcId="{32E791BB-33DC-4753-92E1-F7867B27635F}" destId="{A6747A2A-E622-4445-8552-2BB3F33DB6B4}" srcOrd="0" destOrd="0" presId="urn:microsoft.com/office/officeart/2005/8/layout/default"/>
    <dgm:cxn modelId="{5D133B52-6220-4417-A6DC-DEFCEB22ED0F}" type="presOf" srcId="{A84678B8-5792-416D-B9CF-A43064D9DAEC}" destId="{6B27C2A1-1DA8-409D-9CAD-283F5C7C71E6}" srcOrd="0" destOrd="0" presId="urn:microsoft.com/office/officeart/2005/8/layout/default"/>
    <dgm:cxn modelId="{057C9253-6D60-4199-B065-1E6C27ED3B05}" type="presOf" srcId="{199467D4-D951-4E3B-9202-3C30FA1137D1}" destId="{A2094966-A472-4597-A6CD-47E928465F44}" srcOrd="0" destOrd="0" presId="urn:microsoft.com/office/officeart/2005/8/layout/default"/>
    <dgm:cxn modelId="{5245C38A-0EB8-46AF-8F47-2273E35C2777}" type="presOf" srcId="{E2ABF13F-BE78-4B5C-802A-2889702921FF}" destId="{85D82CC1-1DAE-4426-B3DB-12D510AE38DD}" srcOrd="0" destOrd="0" presId="urn:microsoft.com/office/officeart/2005/8/layout/default"/>
    <dgm:cxn modelId="{088D4DA0-4EA8-487D-B04A-2C03D8F7635A}" type="presOf" srcId="{61395FA2-E7EA-47E8-8723-B575B69C28AC}" destId="{8729A8B0-85B0-4ACB-9145-F0FB8F69CF36}" srcOrd="0" destOrd="0" presId="urn:microsoft.com/office/officeart/2005/8/layout/default"/>
    <dgm:cxn modelId="{AE2ADBB6-F1D9-42D9-A390-A99D7935694E}" srcId="{042EB1D3-8DB3-4B76-A6B8-D7A27614945E}" destId="{E2ABF13F-BE78-4B5C-802A-2889702921FF}" srcOrd="7" destOrd="0" parTransId="{7D67BC6D-DBB9-49D6-8358-6DD498A48793}" sibTransId="{988624D2-DB3B-4A95-8F9C-6272C8923CAD}"/>
    <dgm:cxn modelId="{FAE619C9-DE41-405F-8B8E-169B8C8EFF5C}" srcId="{042EB1D3-8DB3-4B76-A6B8-D7A27614945E}" destId="{32E791BB-33DC-4753-92E1-F7867B27635F}" srcOrd="5" destOrd="0" parTransId="{B1A188FE-932A-4566-B70F-2461EF0FE68E}" sibTransId="{1EC016D6-0B3C-4956-8B45-96CBB9EAF166}"/>
    <dgm:cxn modelId="{8A6963CB-FAE1-4C13-9122-52485DF5B825}" srcId="{042EB1D3-8DB3-4B76-A6B8-D7A27614945E}" destId="{65BD0716-FFDA-4213-9E60-313755ECD45D}" srcOrd="8" destOrd="0" parTransId="{69166948-CA21-4EED-9AD2-7348B8BA716C}" sibTransId="{8F5F147C-536C-4FAA-8320-BEBD7240174E}"/>
    <dgm:cxn modelId="{FAF190D2-990B-4AAB-B3D8-471C5082EF71}" type="presOf" srcId="{123168DF-3CEA-4DC3-89A5-E1E1DAE138C1}" destId="{AB695E15-F0D2-4ED6-9653-EEC1F6B9C145}" srcOrd="0" destOrd="0" presId="urn:microsoft.com/office/officeart/2005/8/layout/default"/>
    <dgm:cxn modelId="{059BE6D6-2A87-414E-9010-EE095A73EC2B}" srcId="{042EB1D3-8DB3-4B76-A6B8-D7A27614945E}" destId="{034489A5-503C-49BC-BBEB-2307B053D209}" srcOrd="6" destOrd="0" parTransId="{FB9E01B9-CDE2-4C4E-89E7-DFBDC3ECC275}" sibTransId="{1316A680-DDFD-41A4-B4F7-9FA5DE78755E}"/>
    <dgm:cxn modelId="{BF2B59EB-5E04-46D5-A631-BA43B5A18C59}" type="presOf" srcId="{65BD0716-FFDA-4213-9E60-313755ECD45D}" destId="{327A936F-62F0-4670-9078-434A79676AC4}" srcOrd="0" destOrd="0" presId="urn:microsoft.com/office/officeart/2005/8/layout/default"/>
    <dgm:cxn modelId="{562B86EF-7D3F-420D-80A7-65FB44C09C12}" type="presOf" srcId="{042EB1D3-8DB3-4B76-A6B8-D7A27614945E}" destId="{51233D73-55C1-4F07-AEC4-640163A2FE65}" srcOrd="0" destOrd="0" presId="urn:microsoft.com/office/officeart/2005/8/layout/default"/>
    <dgm:cxn modelId="{C59EBBF9-6541-461F-B032-2B45B2131686}" srcId="{042EB1D3-8DB3-4B76-A6B8-D7A27614945E}" destId="{A84678B8-5792-416D-B9CF-A43064D9DAEC}" srcOrd="2" destOrd="0" parTransId="{26984539-F1C8-49C5-8CC3-267D0738E7A0}" sibTransId="{263F0983-7811-4D04-A1C4-0C24FA5B6938}"/>
    <dgm:cxn modelId="{418675BC-A72F-4E55-8C3A-4892E325FCAB}" type="presParOf" srcId="{51233D73-55C1-4F07-AEC4-640163A2FE65}" destId="{8729A8B0-85B0-4ACB-9145-F0FB8F69CF36}" srcOrd="0" destOrd="0" presId="urn:microsoft.com/office/officeart/2005/8/layout/default"/>
    <dgm:cxn modelId="{2DD1C538-5354-4689-9E0D-F50D678E97F4}" type="presParOf" srcId="{51233D73-55C1-4F07-AEC4-640163A2FE65}" destId="{7DD292B2-F6B7-4555-800F-4587B9C4B440}" srcOrd="1" destOrd="0" presId="urn:microsoft.com/office/officeart/2005/8/layout/default"/>
    <dgm:cxn modelId="{EA647CCF-F85A-4FCD-AF67-2CA0749018F4}" type="presParOf" srcId="{51233D73-55C1-4F07-AEC4-640163A2FE65}" destId="{A2094966-A472-4597-A6CD-47E928465F44}" srcOrd="2" destOrd="0" presId="urn:microsoft.com/office/officeart/2005/8/layout/default"/>
    <dgm:cxn modelId="{325F4F69-0399-4402-AA9B-5AC7FE71232D}" type="presParOf" srcId="{51233D73-55C1-4F07-AEC4-640163A2FE65}" destId="{B911B4D3-4978-4309-AFC9-189B84C58C3D}" srcOrd="3" destOrd="0" presId="urn:microsoft.com/office/officeart/2005/8/layout/default"/>
    <dgm:cxn modelId="{EA816F17-6ECB-43F2-B52D-B5FB7E3F1D0A}" type="presParOf" srcId="{51233D73-55C1-4F07-AEC4-640163A2FE65}" destId="{6B27C2A1-1DA8-409D-9CAD-283F5C7C71E6}" srcOrd="4" destOrd="0" presId="urn:microsoft.com/office/officeart/2005/8/layout/default"/>
    <dgm:cxn modelId="{164FA8D8-BA30-45E9-90FC-28512BA4FF73}" type="presParOf" srcId="{51233D73-55C1-4F07-AEC4-640163A2FE65}" destId="{A877DD71-E012-41D9-B8F3-BC247544253E}" srcOrd="5" destOrd="0" presId="urn:microsoft.com/office/officeart/2005/8/layout/default"/>
    <dgm:cxn modelId="{73306334-946B-486B-A851-3C86F770E2EE}" type="presParOf" srcId="{51233D73-55C1-4F07-AEC4-640163A2FE65}" destId="{7222E50C-0A6D-4AF8-86D9-544A6742E665}" srcOrd="6" destOrd="0" presId="urn:microsoft.com/office/officeart/2005/8/layout/default"/>
    <dgm:cxn modelId="{1CE22FE1-59D5-4209-BEC4-6BD3BC144A9C}" type="presParOf" srcId="{51233D73-55C1-4F07-AEC4-640163A2FE65}" destId="{F17756AD-A5D7-4AE8-8FE2-4FDA3D66575F}" srcOrd="7" destOrd="0" presId="urn:microsoft.com/office/officeart/2005/8/layout/default"/>
    <dgm:cxn modelId="{856F9CF0-36C1-408D-8CF4-292140F6D8E3}" type="presParOf" srcId="{51233D73-55C1-4F07-AEC4-640163A2FE65}" destId="{AB695E15-F0D2-4ED6-9653-EEC1F6B9C145}" srcOrd="8" destOrd="0" presId="urn:microsoft.com/office/officeart/2005/8/layout/default"/>
    <dgm:cxn modelId="{BE978184-63B4-4932-94D7-EAEAF303F787}" type="presParOf" srcId="{51233D73-55C1-4F07-AEC4-640163A2FE65}" destId="{8D20029F-B2EA-45C5-9FFE-196B06190C65}" srcOrd="9" destOrd="0" presId="urn:microsoft.com/office/officeart/2005/8/layout/default"/>
    <dgm:cxn modelId="{519FD5C1-AEE3-4BEC-8369-A68A3398A958}" type="presParOf" srcId="{51233D73-55C1-4F07-AEC4-640163A2FE65}" destId="{A6747A2A-E622-4445-8552-2BB3F33DB6B4}" srcOrd="10" destOrd="0" presId="urn:microsoft.com/office/officeart/2005/8/layout/default"/>
    <dgm:cxn modelId="{D8B08A03-5D59-4F18-9723-C385EA4F8BDB}" type="presParOf" srcId="{51233D73-55C1-4F07-AEC4-640163A2FE65}" destId="{BAFAC150-4B77-4308-AE38-D54E696ACC82}" srcOrd="11" destOrd="0" presId="urn:microsoft.com/office/officeart/2005/8/layout/default"/>
    <dgm:cxn modelId="{F0386278-95A8-4074-A333-68EFCDBB38C2}" type="presParOf" srcId="{51233D73-55C1-4F07-AEC4-640163A2FE65}" destId="{8E2A304D-AEBA-4F1D-AA3E-E14300352BA5}" srcOrd="12" destOrd="0" presId="urn:microsoft.com/office/officeart/2005/8/layout/default"/>
    <dgm:cxn modelId="{67093C7F-E898-40EC-9537-C4285FED57E4}" type="presParOf" srcId="{51233D73-55C1-4F07-AEC4-640163A2FE65}" destId="{CB85010D-EC49-465B-A180-6D33E658140D}" srcOrd="13" destOrd="0" presId="urn:microsoft.com/office/officeart/2005/8/layout/default"/>
    <dgm:cxn modelId="{F9816205-C397-4A90-82B1-D7448D12A0B2}" type="presParOf" srcId="{51233D73-55C1-4F07-AEC4-640163A2FE65}" destId="{85D82CC1-1DAE-4426-B3DB-12D510AE38DD}" srcOrd="14" destOrd="0" presId="urn:microsoft.com/office/officeart/2005/8/layout/default"/>
    <dgm:cxn modelId="{3090EA51-71FB-4958-A642-5F86F629D422}" type="presParOf" srcId="{51233D73-55C1-4F07-AEC4-640163A2FE65}" destId="{5D88C40F-4D81-4F3F-981F-D1B0D33F1D5F}" srcOrd="15" destOrd="0" presId="urn:microsoft.com/office/officeart/2005/8/layout/default"/>
    <dgm:cxn modelId="{7C4A3EAA-92BE-404C-AE14-0964AE0A9BC8}" type="presParOf" srcId="{51233D73-55C1-4F07-AEC4-640163A2FE65}" destId="{327A936F-62F0-4670-9078-434A79676AC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D8BB9-8C25-47D5-AD49-EF2F1A6AF6DD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27E84-89DB-4755-9105-647E19D81008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Name </a:t>
          </a:r>
        </a:p>
      </dsp:txBody>
      <dsp:txXfrm>
        <a:off x="283960" y="1066136"/>
        <a:ext cx="2107770" cy="1308711"/>
      </dsp:txXfrm>
    </dsp:sp>
    <dsp:sp modelId="{6ADD7D7F-8992-424F-B667-2E6BCA0F6D23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163CA-B9B7-43FA-8329-A7C875A0AD6B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Organisational Affiliation</a:t>
          </a:r>
        </a:p>
      </dsp:txBody>
      <dsp:txXfrm>
        <a:off x="2959652" y="1066136"/>
        <a:ext cx="2107770" cy="1308711"/>
      </dsp:txXfrm>
    </dsp:sp>
    <dsp:sp modelId="{9A7FFE57-26E5-45F0-BBD9-FC35DAC7B92B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809C4-192E-48C2-AD70-0AB0A8E4AE89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 sentence that summarises where you are at with energy advocacy</a:t>
          </a:r>
        </a:p>
      </dsp:txBody>
      <dsp:txXfrm>
        <a:off x="5635343" y="1066136"/>
        <a:ext cx="2107770" cy="1308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9A8B0-85B0-4ACB-9145-F0FB8F69CF36}">
      <dsp:nvSpPr>
        <dsp:cNvPr id="0" name=""/>
        <dsp:cNvSpPr/>
      </dsp:nvSpPr>
      <dsp:spPr>
        <a:xfrm>
          <a:off x="135764" y="1832"/>
          <a:ext cx="1842870" cy="11057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Energy and water market engagement (help them get the best deal) </a:t>
          </a:r>
          <a:endParaRPr lang="en-US" sz="1600" kern="1200"/>
        </a:p>
      </dsp:txBody>
      <dsp:txXfrm>
        <a:off x="135764" y="1832"/>
        <a:ext cx="1842870" cy="1105722"/>
      </dsp:txXfrm>
    </dsp:sp>
    <dsp:sp modelId="{A2094966-A472-4597-A6CD-47E928465F44}">
      <dsp:nvSpPr>
        <dsp:cNvPr id="0" name=""/>
        <dsp:cNvSpPr/>
      </dsp:nvSpPr>
      <dsp:spPr>
        <a:xfrm>
          <a:off x="2162921" y="1832"/>
          <a:ext cx="1842870" cy="1105722"/>
        </a:xfrm>
        <a:prstGeom prst="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Discounts on energy and water</a:t>
          </a:r>
          <a:endParaRPr lang="en-US" sz="1600" kern="1200"/>
        </a:p>
      </dsp:txBody>
      <dsp:txXfrm>
        <a:off x="2162921" y="1832"/>
        <a:ext cx="1842870" cy="1105722"/>
      </dsp:txXfrm>
    </dsp:sp>
    <dsp:sp modelId="{6B27C2A1-1DA8-409D-9CAD-283F5C7C71E6}">
      <dsp:nvSpPr>
        <dsp:cNvPr id="0" name=""/>
        <dsp:cNvSpPr/>
      </dsp:nvSpPr>
      <dsp:spPr>
        <a:xfrm>
          <a:off x="4190079" y="1832"/>
          <a:ext cx="1842870" cy="1105722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Debt advice,</a:t>
          </a:r>
          <a:endParaRPr lang="en-US" sz="1600" kern="1200"/>
        </a:p>
      </dsp:txBody>
      <dsp:txXfrm>
        <a:off x="4190079" y="1832"/>
        <a:ext cx="1842870" cy="1105722"/>
      </dsp:txXfrm>
    </dsp:sp>
    <dsp:sp modelId="{7222E50C-0A6D-4AF8-86D9-544A6742E665}">
      <dsp:nvSpPr>
        <dsp:cNvPr id="0" name=""/>
        <dsp:cNvSpPr/>
      </dsp:nvSpPr>
      <dsp:spPr>
        <a:xfrm>
          <a:off x="6217236" y="1832"/>
          <a:ext cx="1842870" cy="1105722"/>
        </a:xfrm>
        <a:prstGeom prst="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Advocacy </a:t>
          </a:r>
          <a:endParaRPr lang="en-US" sz="1600" kern="1200"/>
        </a:p>
      </dsp:txBody>
      <dsp:txXfrm>
        <a:off x="6217236" y="1832"/>
        <a:ext cx="1842870" cy="1105722"/>
      </dsp:txXfrm>
    </dsp:sp>
    <dsp:sp modelId="{AB695E15-F0D2-4ED6-9653-EEC1F6B9C145}">
      <dsp:nvSpPr>
        <dsp:cNvPr id="0" name=""/>
        <dsp:cNvSpPr/>
      </dsp:nvSpPr>
      <dsp:spPr>
        <a:xfrm>
          <a:off x="135764" y="1291841"/>
          <a:ext cx="1842870" cy="110572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Advice about metering and smart meters</a:t>
          </a:r>
          <a:endParaRPr lang="en-US" sz="1600" kern="1200"/>
        </a:p>
      </dsp:txBody>
      <dsp:txXfrm>
        <a:off x="135764" y="1291841"/>
        <a:ext cx="1842870" cy="1105722"/>
      </dsp:txXfrm>
    </dsp:sp>
    <dsp:sp modelId="{A6747A2A-E622-4445-8552-2BB3F33DB6B4}">
      <dsp:nvSpPr>
        <dsp:cNvPr id="0" name=""/>
        <dsp:cNvSpPr/>
      </dsp:nvSpPr>
      <dsp:spPr>
        <a:xfrm>
          <a:off x="2162921" y="1291841"/>
          <a:ext cx="1842870" cy="1105722"/>
        </a:xfrm>
        <a:prstGeom prst="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Behavioural advice</a:t>
          </a:r>
          <a:endParaRPr lang="en-US" sz="1600" kern="1200"/>
        </a:p>
      </dsp:txBody>
      <dsp:txXfrm>
        <a:off x="2162921" y="1291841"/>
        <a:ext cx="1842870" cy="1105722"/>
      </dsp:txXfrm>
    </dsp:sp>
    <dsp:sp modelId="{8E2A304D-AEBA-4F1D-AA3E-E14300352BA5}">
      <dsp:nvSpPr>
        <dsp:cNvPr id="0" name=""/>
        <dsp:cNvSpPr/>
      </dsp:nvSpPr>
      <dsp:spPr>
        <a:xfrm>
          <a:off x="4190079" y="1291841"/>
          <a:ext cx="1842870" cy="1105722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Light measures</a:t>
          </a:r>
          <a:endParaRPr lang="en-US" sz="1600" kern="1200"/>
        </a:p>
      </dsp:txBody>
      <dsp:txXfrm>
        <a:off x="4190079" y="1291841"/>
        <a:ext cx="1842870" cy="1105722"/>
      </dsp:txXfrm>
    </dsp:sp>
    <dsp:sp modelId="{85D82CC1-1DAE-4426-B3DB-12D510AE38DD}">
      <dsp:nvSpPr>
        <dsp:cNvPr id="0" name=""/>
        <dsp:cNvSpPr/>
      </dsp:nvSpPr>
      <dsp:spPr>
        <a:xfrm>
          <a:off x="6217236" y="1291841"/>
          <a:ext cx="1842870" cy="1105722"/>
        </a:xfrm>
        <a:prstGeom prst="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Grant funding for major measures</a:t>
          </a:r>
          <a:endParaRPr lang="en-US" sz="1600" kern="1200"/>
        </a:p>
      </dsp:txBody>
      <dsp:txXfrm>
        <a:off x="6217236" y="1291841"/>
        <a:ext cx="1842870" cy="1105722"/>
      </dsp:txXfrm>
    </dsp:sp>
    <dsp:sp modelId="{327A936F-62F0-4670-9078-434A79676AC4}">
      <dsp:nvSpPr>
        <dsp:cNvPr id="0" name=""/>
        <dsp:cNvSpPr/>
      </dsp:nvSpPr>
      <dsp:spPr>
        <a:xfrm>
          <a:off x="3176500" y="2581850"/>
          <a:ext cx="1842870" cy="110572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White goods applications) </a:t>
          </a:r>
          <a:endParaRPr lang="en-US" sz="1600" kern="1200"/>
        </a:p>
      </dsp:txBody>
      <dsp:txXfrm>
        <a:off x="3176500" y="2581850"/>
        <a:ext cx="1842870" cy="110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822DB-1E6E-4CDA-9F3D-032CA58BA4C2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A5CB4-DFA5-4B98-BDBC-E6DA3E371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2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D2AFD-042F-4162-BE99-3F65CAA5D6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1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CE58-2CC6-2618-1CCA-C61B92424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910B3-375A-8ED4-3E52-64B6F3928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F9DEB-C1C4-971A-70F6-376CDE92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F7D16-6A49-76E2-DDB7-4DCB5E77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BCF24-C40D-DFC6-84CF-8C847D09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5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7572-67B7-A3CC-EF1C-993A5324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97D97-7DED-9E6D-D1C9-C1EB5CE61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32C75-1370-5A57-0E4B-95AF03E7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C7510-AE6D-3D70-E2B1-C9735202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55FC-E315-9F7F-5974-ED958493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076D89-E710-0FB6-D39D-0CED7929F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15F0-A55F-F90D-D723-8E8C1AAB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5528-CE16-4FDD-9B79-FD730A29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4076B-2121-ECCB-720F-144217FD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7EB03-C32D-9844-B99B-E86BFC22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8F77-E938-4889-873C-EB8FC38E569D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D7C5D-5F26-427C-8395-AB840CFA0E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8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0481A-1196-4424-BB36-E5F1DBB6867A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2CBEB-0458-49E8-8657-F24E578BD6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42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3F623-1819-4CFC-9928-D71457944779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71F54-E75F-4207-A1F5-42D672CBFE0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8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A34B1-93A3-4E31-9768-24F3AC1ECA4A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25A3-5A8F-4B2F-A2C3-A4D7982D3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0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98395-F9FD-4EE9-B2BD-7FF3C2D6749F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BE6D-3D17-4672-944A-2D3FA72563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0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04542-04E9-458B-80B4-E4C475CB2128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DD75-78FE-48D1-B35F-29599D4E238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41C78-2B32-47CD-818C-08A88FD356CD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BA3EA-F416-462D-BA87-DC81A70E6C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71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24987-0E32-451E-8051-9D87FC3D9464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5337-FCD5-401C-BFDA-04355E257B1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F05D-CAE4-DDA4-D9B1-5E000DEA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97C2-1770-B48F-CB6D-D69D3F60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BC11-07B8-C4B4-90DD-77219676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89562-8601-BCB6-E46C-D0AD9D2F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89F24-8E56-EA8A-DD0F-5AD4BF6A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19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EEEA1-E78B-46DA-BC4F-177AD7562A5F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5E984-986E-4CB3-86C8-B63C700392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46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6DA67-5927-4EA3-BA6E-46506F2C449F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EEF7-FFC6-4B5C-9E3E-D93716AA1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4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73547-FF3E-4CAA-820A-AC385D0F8D22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08498-7659-4AB4-9209-EDD5625088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0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DF6C-1A42-2068-0F5D-67699F3E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E1F21-850F-ABD2-3FAC-D34CDBA21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FD5D5-B9A6-7A94-C0D2-6FAA7ED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6BBC-7AFD-3A92-9B12-963F3BF4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D247-4E6D-41CA-39B1-0BF48084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7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CF6F-756A-9BB3-F875-DD513EE3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731B-AAFA-D0D0-8963-3912BFCC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7750E-EA87-292A-E733-88D7A80EF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8E856-B33F-2505-9600-28FE148E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505C7-F76C-6813-D191-537EB499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C835C-0841-8EE7-4E31-3D9FF476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4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FB67-CE36-06B4-5775-A12A04B6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F8CBC-3690-B610-4E82-5E44F8AC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5DE25-4C18-03D3-8C30-0D359BF46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1ADC2-E72B-5261-5E6F-F13500C80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529EB-4110-32CF-F1D9-3F8483015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07EA9-3D3D-CCC6-4688-C2024DBA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BDDAA-4F26-DB5F-C029-D15EB2D6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D2FB8-FF8E-637A-25D7-82E81FD6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3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EDC5-4E01-F041-4E3D-37E89983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31BD9-12EE-B563-7388-91CCA031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C89F7-F8FF-6D74-68DD-47781A2F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7B401-CD3E-CC23-BCCE-99AB5564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6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C1C5D-F8E3-1575-0CEF-EE7FA116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CFC58-E012-F503-D7F1-B3A025BD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3BE3-7B9B-47E6-DF94-DC833453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3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80C0-DD3D-9895-4227-084851A2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487D-71B9-F1C5-FA20-A62B56E9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4FC8E-92CC-A193-5ACE-5430DBBD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7303F-F9FC-A2D2-F49B-50598F8F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32E0-1A13-32CB-CA7C-745AFFAC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C8F6E-4F97-1309-27D6-0ADFC343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8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C1D-1D94-DA83-E6D2-0B399453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30645-B8CF-CC6F-7DF4-201E33C83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48E5-F222-E484-3D09-EA01123E1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E0D4-431E-65CF-8EDC-CE6319AC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314C8-BBF0-F025-B510-C13C264B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3AF9B-D905-23CC-6A7E-657C4218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1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F033AE-1147-00C2-C8EC-4FA2935D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466F6-CA76-C439-F100-F4BFA89B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E8B15-19F9-2857-96F4-2B0103A9D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4C16-472F-448C-A9CD-21F3B167DC46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F5A5F-8F70-A3BE-53AB-9CBFF0088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6A29-1EEE-A925-9122-5111D1D76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CA00-74C4-4C69-8242-70F85B0CA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0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2810DF-37F6-412E-B869-075F1DE512FE}" type="datetimeFigureOut">
              <a:rPr lang="en-GB" smtClean="0"/>
              <a:pPr>
                <a:defRPr/>
              </a:pPr>
              <a:t>14/07/2022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17C99E-F51D-4676-9B2C-C36EAF6770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124612"/>
            <a:ext cx="3232679" cy="4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6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sub-regional-fuel-poverty-data-2022" TargetMode="External"/><Relationship Id="rId2" Type="http://schemas.openxmlformats.org/officeDocument/2006/relationships/hyperlink" Target="https://parallel.co.uk/fuel-poverty/#12/51.58605/-0.11032/0/6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londondatastore-upload.s3.amazonaws.com/instant-atlas/lsoa-atlas/atla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67AC-6BC8-BF96-09CF-FE079A371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9A523-1A18-05FE-C51E-FAEC47123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369" y="238540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470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369" y="2071316"/>
            <a:ext cx="5035164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IN BREAK OUT ROOMS using the project initiation document look at the case study and how you might fill out the 2 sections as directed by your room guide and scribe for the sections and need and deliverables.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This completed document then acts as your source document for any funding bid application.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Time 25 mins</a:t>
            </a:r>
            <a:endParaRPr lang="en-GB" sz="1900" dirty="0"/>
          </a:p>
        </p:txBody>
      </p:sp>
      <p:pic>
        <p:nvPicPr>
          <p:cNvPr id="6" name="Picture 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D9241B46-9BB1-4B44-8927-28EF98C38B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r="33452" b="2"/>
          <a:stretch/>
        </p:blipFill>
        <p:spPr>
          <a:xfrm>
            <a:off x="7280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8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060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A2DD1-10B0-4A42-B0D5-1B0A02C5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24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>
                <a:cs typeface="Calibri Light"/>
              </a:rPr>
              <a:t>Introductions</a:t>
            </a:r>
            <a:endParaRPr lang="en-US" sz="4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52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8E29C6-6831-380A-470F-069D50C88B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2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9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3F371-8317-F70B-0DDF-98EADE56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1" y="321735"/>
            <a:ext cx="8178799" cy="563471"/>
          </a:xfrm>
        </p:spPr>
        <p:txBody>
          <a:bodyPr>
            <a:normAutofit/>
          </a:bodyPr>
          <a:lstStyle/>
          <a:p>
            <a:r>
              <a:rPr lang="en-GB" sz="31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78A37-8C65-8B31-92F0-6B960F0C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1" y="885206"/>
            <a:ext cx="8178799" cy="58453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Welcome and introduction - Alex Hartley CEL Fuel Poverty Co-ordinator [5 mins] 12.30-12.35pm</a:t>
            </a:r>
            <a:br>
              <a:rPr lang="en-GB" sz="1200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Benefits of using a funding focused Project Initiation Document (PID) before starting to seek funding: don't put the cart before the horse! </a:t>
            </a:r>
            <a:br>
              <a:rPr lang="en-GB" sz="1200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Alex Hartley CEL Fuel Poverty Co-ordinator [10 mins] 12.35-12.45pm</a:t>
            </a:r>
            <a:br>
              <a:rPr lang="en-GB" sz="1200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Breakout groups using the PID template and case study [25 mins] 12.45-1.10pm</a:t>
            </a:r>
            <a:br>
              <a:rPr lang="en-GB" sz="1200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Hearing from funders and key things they want to see in bids:</a:t>
            </a:r>
          </a:p>
          <a:p>
            <a:pPr marL="0" indent="0">
              <a:buNone/>
            </a:pPr>
            <a:r>
              <a:rPr lang="en-GB" sz="1200" b="1" dirty="0">
                <a:latin typeface="Segoe UI" panose="020B0502040204020203" pitchFamily="34" charset="0"/>
              </a:rPr>
              <a:t>Energy Redress Graham Ailing [6 mins] 1.10-1.16pm</a:t>
            </a:r>
            <a:br>
              <a:rPr lang="en-GB" sz="1200" b="1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1200" b="1" dirty="0">
                <a:latin typeface="Segoe UI" panose="020B0502040204020203" pitchFamily="34" charset="0"/>
              </a:rPr>
              <a:t>Perrine </a:t>
            </a:r>
            <a:r>
              <a:rPr lang="en-GB" sz="1200" b="1" dirty="0" err="1">
                <a:latin typeface="Segoe UI" panose="020B0502040204020203" pitchFamily="34" charset="0"/>
              </a:rPr>
              <a:t>Rauzy</a:t>
            </a:r>
            <a:r>
              <a:rPr lang="en-GB" sz="1200" b="1" dirty="0">
                <a:latin typeface="Segoe UI" panose="020B0502040204020203" pitchFamily="34" charset="0"/>
              </a:rPr>
              <a:t> - Action Funder [6 mins] 1.16-1.22pm</a:t>
            </a:r>
            <a:br>
              <a:rPr lang="en-GB" sz="1200" b="1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1200" b="1" dirty="0">
                <a:latin typeface="Segoe UI" panose="020B0502040204020203" pitchFamily="34" charset="0"/>
              </a:rPr>
              <a:t>Green Funders.org Environmental Funders Network [6 mins] 1.22-1.28pm</a:t>
            </a:r>
            <a:br>
              <a:rPr lang="en-GB" sz="1200" b="1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1200" b="1" dirty="0">
                <a:latin typeface="Segoe UI" panose="020B0502040204020203" pitchFamily="34" charset="0"/>
              </a:rPr>
              <a:t>UK Power Networks Michael Horwood [6 mins] 1.28-1.34pm</a:t>
            </a:r>
            <a:br>
              <a:rPr lang="en-GB" sz="1200" b="1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>
                <a:latin typeface="Segoe UI" panose="020B0502040204020203" pitchFamily="34" charset="0"/>
              </a:rPr>
              <a:t>Q&amp;A [10 mins] 1.34-1.44pm</a:t>
            </a:r>
            <a:endParaRPr lang="en-GB" sz="1200" dirty="0">
              <a:latin typeface="Segoe UI" panose="020B0502040204020203" pitchFamily="34" charset="0"/>
            </a:endParaRPr>
          </a:p>
          <a:p>
            <a:pPr fontAlgn="base"/>
            <a:r>
              <a:rPr lang="en-GB" sz="1200" dirty="0">
                <a:latin typeface="Segoe UI" panose="020B0502040204020203" pitchFamily="34" charset="0"/>
              </a:rPr>
              <a:t>If we don't have a speaker name from you for Friday, yet please provide this asap.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Alternative sources of income such as referring people for grants with GLA’s Warmer Homes - </a:t>
            </a:r>
            <a:r>
              <a:rPr lang="en-GB" sz="1200" dirty="0" err="1">
                <a:latin typeface="Segoe UI" panose="020B0502040204020203" pitchFamily="34" charset="0"/>
              </a:rPr>
              <a:t>Dr.</a:t>
            </a:r>
            <a:r>
              <a:rPr lang="en-GB" sz="1200" dirty="0">
                <a:latin typeface="Segoe UI" panose="020B0502040204020203" pitchFamily="34" charset="0"/>
              </a:rPr>
              <a:t> Giovanna Speciale Selce [10 mins] -1.44-1.54pm</a:t>
            </a:r>
            <a:br>
              <a:rPr lang="en-GB" sz="1200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Summary, upcoming sessions, bookable 121 advice sessions and thanks [5 mins] 1.54-1.59pm.</a:t>
            </a:r>
            <a:br>
              <a:rPr lang="en-GB" sz="1200" dirty="0">
                <a:latin typeface="Segoe UI" panose="020B0502040204020203" pitchFamily="34" charset="0"/>
              </a:rPr>
            </a:br>
            <a:endParaRPr lang="en-GB" sz="1200" dirty="0">
              <a:latin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egoe UI" panose="020B0502040204020203" pitchFamily="34" charset="0"/>
              </a:rPr>
              <a:t>2pm Close</a:t>
            </a:r>
          </a:p>
          <a:p>
            <a:endParaRPr lang="en-GB" sz="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2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24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95482" y="5230016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84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10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2267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A73662AF-4A48-4B69-B2F2-AD7027732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145286"/>
            <a:ext cx="8458200" cy="45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6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40D24-2107-49B5-878E-30403B13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>
                <a:latin typeface="Calibri"/>
                <a:cs typeface="Times New Roman"/>
              </a:rPr>
              <a:t>(a)Based on gaps in provision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A889-1F9B-439D-81F1-12033AB1C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13626"/>
            <a:ext cx="3829050" cy="416333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 quick google search:  Is there any other organisation “working” your area? Competitors are: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authority (e.g., Croydon)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Groundwork London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700">
                <a:latin typeface="Calibri"/>
                <a:ea typeface="Calibri" panose="020F0502020204030204" pitchFamily="34" charset="0"/>
                <a:cs typeface="Times New Roman"/>
              </a:rPr>
              <a:t>Other community groups (e.g., Bromley by Bow, HEET, Citizens Advice)</a:t>
            </a:r>
          </a:p>
          <a:p>
            <a:r>
              <a:rPr lang="en-GB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providers </a:t>
            </a:r>
          </a:p>
          <a:p>
            <a:r>
              <a:rPr lang="en-GB" sz="1700">
                <a:cs typeface="Times New Roman"/>
              </a:rPr>
              <a:t>Local authority </a:t>
            </a:r>
          </a:p>
          <a:p>
            <a:pPr marL="0" indent="0">
              <a:buNone/>
            </a:pPr>
            <a:r>
              <a:rPr lang="en-GB" sz="1700">
                <a:cs typeface="Times New Roman"/>
              </a:rPr>
              <a:t>….be sceptical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31D22-280F-455E-9C94-6E50EC0F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654" y="3170004"/>
            <a:ext cx="2081463" cy="19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8B8C2-F3B3-4156-AB48-71A81472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234" y="274714"/>
            <a:ext cx="4384178" cy="1080715"/>
          </a:xfrm>
        </p:spPr>
        <p:txBody>
          <a:bodyPr anchor="b">
            <a:normAutofit fontScale="90000"/>
          </a:bodyPr>
          <a:lstStyle/>
          <a:p>
            <a:r>
              <a:rPr lang="en-GB" sz="4200" dirty="0"/>
              <a:t>(b) Based on Geography</a:t>
            </a:r>
            <a:endParaRPr lang="en-GB" sz="42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4FBB-D6F4-4EF6-AE5C-001E1C17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637" y="1499016"/>
            <a:ext cx="4378312" cy="406283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geographical need.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your area, is fuel poverty most prevalent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this use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https://parallel.co.uk/fuel-poverty/#12/51.58605/-0.11032/0/60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 dirty="0">
                <a:latin typeface="Calibri"/>
                <a:ea typeface="Calibri" panose="020F0502020204030204" pitchFamily="34" charset="0"/>
                <a:cs typeface="Times New Roman"/>
              </a:rPr>
              <a:t>(please note this is based on 2019 data)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subregional fuel poverty statistics </a:t>
            </a:r>
          </a:p>
          <a:p>
            <a:pPr marL="0" indent="0">
              <a:buNone/>
            </a:pPr>
            <a:r>
              <a:rPr lang="en-GB" sz="1400" dirty="0">
                <a:ea typeface="+mn-lt"/>
                <a:cs typeface="+mn-lt"/>
                <a:hlinkClick r:id="rId3"/>
              </a:rPr>
              <a:t>https://www.gov.uk/government/statistics/sub-regional-fuel-poverty-data-2022</a:t>
            </a:r>
            <a:endParaRPr lang="en-GB" sz="1400" dirty="0"/>
          </a:p>
          <a:p>
            <a:pPr marL="0" indent="0">
              <a:buNone/>
            </a:pPr>
            <a:endParaRPr lang="en-GB" sz="1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alongside the LSOA map</a:t>
            </a:r>
          </a:p>
          <a:p>
            <a:pPr marL="0" indent="0">
              <a:buNone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https://londondatastore-upload.s3.amazonaws.com/instant-atlas/lsoa-atlas/atlas.html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10644" y="1760837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5585" y="399675"/>
            <a:ext cx="3485526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F7A8-D8E2-472F-9E86-DCB961EE9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79" r="30999" b="-2"/>
          <a:stretch/>
        </p:blipFill>
        <p:spPr>
          <a:xfrm>
            <a:off x="7090030" y="627955"/>
            <a:ext cx="3176637" cy="535337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289107" y="6150941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04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8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0679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18858" y="2085761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362446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01A6-24EA-4B60-A313-89141CAF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031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br>
              <a:rPr lang="en-US" sz="2700">
                <a:solidFill>
                  <a:srgbClr val="FFFFFF"/>
                </a:solidFill>
              </a:rPr>
            </a:br>
            <a:br>
              <a:rPr lang="en-US" sz="2700">
                <a:solidFill>
                  <a:srgbClr val="FFFFFF"/>
                </a:solidFill>
              </a:rPr>
            </a:br>
            <a:br>
              <a:rPr lang="en-US" sz="2700">
                <a:solidFill>
                  <a:srgbClr val="FFFFFF"/>
                </a:solidFill>
              </a:rPr>
            </a:br>
            <a:r>
              <a:rPr lang="en-US" sz="2700">
                <a:solidFill>
                  <a:srgbClr val="FFFFFF"/>
                </a:solidFill>
              </a:rPr>
              <a:t>(c) Based on The availability of a local partner</a:t>
            </a:r>
          </a:p>
        </p:txBody>
      </p:sp>
      <p:pic>
        <p:nvPicPr>
          <p:cNvPr id="1026" name="Picture 2" descr="A brief guide to the new Fuel Poverty statistics">
            <a:extLst>
              <a:ext uri="{FF2B5EF4-FFF2-40B4-BE49-F238E27FC236}">
                <a16:creationId xmlns:a16="http://schemas.microsoft.com/office/drawing/2014/main" id="{BE5F2E89-F706-440E-831F-6105E72DF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16082"/>
          <a:stretch/>
        </p:blipFill>
        <p:spPr bwMode="auto">
          <a:xfrm>
            <a:off x="5382379" y="467208"/>
            <a:ext cx="445619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6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2" y="1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86114" y="1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7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9F48D-7193-4E51-BEA3-C77A8948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674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Interventions into Fuel Poverty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4E6DBB-A066-4A8B-9734-A78D816A37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07043" y="2615980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86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359520-A5FC-480D-9B09-86359644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54" y="2894753"/>
            <a:ext cx="4502985" cy="1325563"/>
          </a:xfrm>
        </p:spPr>
        <p:txBody>
          <a:bodyPr anchor="b">
            <a:normAutofit/>
          </a:bodyPr>
          <a:lstStyle/>
          <a:p>
            <a:r>
              <a:rPr lang="en-US"/>
              <a:t>Types of Project</a:t>
            </a:r>
            <a:endParaRPr lang="en-GB"/>
          </a:p>
        </p:txBody>
      </p:sp>
      <p:pic>
        <p:nvPicPr>
          <p:cNvPr id="13" name="Picture 12" descr="A person sitting at a table&#10;&#10;Description automatically generated">
            <a:extLst>
              <a:ext uri="{FF2B5EF4-FFF2-40B4-BE49-F238E27FC236}">
                <a16:creationId xmlns:a16="http://schemas.microsoft.com/office/drawing/2014/main" id="{4165B0BE-5928-495D-92C1-DFAB5AC4E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639"/>
          <a:stretch/>
        </p:blipFill>
        <p:spPr>
          <a:xfrm>
            <a:off x="4829133" y="4"/>
            <a:ext cx="3075966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7A061-E2EF-4BCB-B1C7-50A9EF3C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33" y="4290181"/>
            <a:ext cx="5210216" cy="2031594"/>
          </a:xfrm>
        </p:spPr>
        <p:txBody>
          <a:bodyPr>
            <a:normAutofit/>
          </a:bodyPr>
          <a:lstStyle/>
          <a:p>
            <a:pPr rtl="0" fontAlgn="base"/>
            <a:r>
              <a:rPr lang="en-US" sz="1600" i="1">
                <a:latin typeface="Calibri" panose="020F0502020204030204" pitchFamily="34" charset="0"/>
              </a:rPr>
              <a:t>Workshop</a:t>
            </a:r>
          </a:p>
          <a:p>
            <a:pPr rtl="0" fontAlgn="base"/>
            <a:r>
              <a:rPr lang="en-US" sz="1600" i="1">
                <a:latin typeface="Calibri" panose="020F0502020204030204" pitchFamily="34" charset="0"/>
              </a:rPr>
              <a:t>Energy Cafes</a:t>
            </a:r>
          </a:p>
          <a:p>
            <a:pPr rtl="0" fontAlgn="base"/>
            <a:r>
              <a:rPr lang="en-US" sz="1600" i="1">
                <a:latin typeface="Calibri" panose="020F0502020204030204" pitchFamily="34" charset="0"/>
              </a:rPr>
              <a:t>Home Visits</a:t>
            </a:r>
          </a:p>
          <a:p>
            <a:pPr rtl="0" fontAlgn="base"/>
            <a:r>
              <a:rPr lang="en-US" sz="1600" i="1">
                <a:latin typeface="Calibri" panose="020F0502020204030204" pitchFamily="34" charset="0"/>
              </a:rPr>
              <a:t>Energy Champion</a:t>
            </a:r>
          </a:p>
          <a:p>
            <a:pPr rtl="0" fontAlgn="base"/>
            <a:r>
              <a:rPr lang="en-US" sz="1600" i="1">
                <a:latin typeface="Calibri" panose="020F0502020204030204" pitchFamily="34" charset="0"/>
              </a:rPr>
              <a:t>Hybrid Poverty Alleviation projects</a:t>
            </a:r>
            <a:endParaRPr lang="en-US" sz="1600"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GB" sz="1100"/>
          </a:p>
        </p:txBody>
      </p:sp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96A5AB6-3016-4CDA-B53F-E780F7BB7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19177" b="3"/>
          <a:stretch/>
        </p:blipFill>
        <p:spPr>
          <a:xfrm>
            <a:off x="1524021" y="277472"/>
            <a:ext cx="3414533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3" name="Picture 2" descr="A picture containing text, person, person, standing&#10;&#10;Description automatically generated">
            <a:extLst>
              <a:ext uri="{FF2B5EF4-FFF2-40B4-BE49-F238E27FC236}">
                <a16:creationId xmlns:a16="http://schemas.microsoft.com/office/drawing/2014/main" id="{292CF6FE-6145-45C2-A6D1-C5EFF4CBB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5" r="20465" b="-4"/>
          <a:stretch/>
        </p:blipFill>
        <p:spPr>
          <a:xfrm>
            <a:off x="8013806" y="-2"/>
            <a:ext cx="2654195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016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502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Segoe UI</vt:lpstr>
      <vt:lpstr>Office Theme</vt:lpstr>
      <vt:lpstr>1_Office Theme</vt:lpstr>
      <vt:lpstr>PowerPoint Presentation</vt:lpstr>
      <vt:lpstr>Introductions</vt:lpstr>
      <vt:lpstr>Agenda</vt:lpstr>
      <vt:lpstr>PowerPoint Presentation</vt:lpstr>
      <vt:lpstr>(a)Based on gaps in provision</vt:lpstr>
      <vt:lpstr>(b) Based on Geography</vt:lpstr>
      <vt:lpstr>   (c) Based on The availability of a local partner</vt:lpstr>
      <vt:lpstr>Interventions into Fuel Poverty</vt:lpstr>
      <vt:lpstr>Types of Project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Hartley</dc:creator>
  <cp:lastModifiedBy>Alex Hartley</cp:lastModifiedBy>
  <cp:revision>1</cp:revision>
  <dcterms:created xsi:type="dcterms:W3CDTF">2022-07-14T21:20:54Z</dcterms:created>
  <dcterms:modified xsi:type="dcterms:W3CDTF">2022-07-14T21:23:57Z</dcterms:modified>
</cp:coreProperties>
</file>