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6"/>
  </p:notesMasterIdLst>
  <p:sldIdLst>
    <p:sldId id="256" r:id="rId5"/>
    <p:sldId id="457" r:id="rId6"/>
    <p:sldId id="257" r:id="rId7"/>
    <p:sldId id="440" r:id="rId8"/>
    <p:sldId id="349" r:id="rId9"/>
    <p:sldId id="462" r:id="rId10"/>
    <p:sldId id="463" r:id="rId11"/>
    <p:sldId id="459" r:id="rId12"/>
    <p:sldId id="460" r:id="rId13"/>
    <p:sldId id="461" r:id="rId14"/>
    <p:sldId id="455" r:id="rId15"/>
    <p:sldId id="464" r:id="rId16"/>
    <p:sldId id="447" r:id="rId17"/>
    <p:sldId id="448" r:id="rId18"/>
    <p:sldId id="450" r:id="rId19"/>
    <p:sldId id="451" r:id="rId20"/>
    <p:sldId id="452" r:id="rId21"/>
    <p:sldId id="453" r:id="rId22"/>
    <p:sldId id="454" r:id="rId23"/>
    <p:sldId id="456" r:id="rId24"/>
    <p:sldId id="465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3470A2"/>
    <a:srgbClr val="3B7CA9"/>
    <a:srgbClr val="4182A3"/>
    <a:srgbClr val="345B8C"/>
    <a:srgbClr val="FFF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F70BC-14D4-4B18-B73C-3740BB4E0EE9}" v="240" dt="2022-06-20T17:48:06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F5812-1A9D-42CF-AC82-CCBC1645C33E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2AF0C1B-F209-4286-BDE9-3E7966A09E1C}">
      <dgm:prSet/>
      <dgm:spPr/>
      <dgm:t>
        <a:bodyPr/>
        <a:lstStyle/>
        <a:p>
          <a:r>
            <a:rPr lang="en-US" b="1" dirty="0"/>
            <a:t>A project will need </a:t>
          </a:r>
          <a:endParaRPr lang="en-US" dirty="0"/>
        </a:p>
      </dgm:t>
    </dgm:pt>
    <dgm:pt modelId="{0250EEC5-DB9E-4569-8F5E-A6E93BC659F1}" type="parTrans" cxnId="{4796E227-5FCA-4637-88E7-1DF5A380335F}">
      <dgm:prSet/>
      <dgm:spPr/>
      <dgm:t>
        <a:bodyPr/>
        <a:lstStyle/>
        <a:p>
          <a:endParaRPr lang="en-US"/>
        </a:p>
      </dgm:t>
    </dgm:pt>
    <dgm:pt modelId="{363FEF65-3FA9-4AC2-A2CF-C34C47298DD8}" type="sibTrans" cxnId="{4796E227-5FCA-4637-88E7-1DF5A380335F}">
      <dgm:prSet/>
      <dgm:spPr/>
      <dgm:t>
        <a:bodyPr/>
        <a:lstStyle/>
        <a:p>
          <a:endParaRPr lang="en-US"/>
        </a:p>
      </dgm:t>
    </dgm:pt>
    <dgm:pt modelId="{88466D80-2C21-40D8-A5A4-EDE3F9034504}">
      <dgm:prSet/>
      <dgm:spPr/>
      <dgm:t>
        <a:bodyPr/>
        <a:lstStyle/>
        <a:p>
          <a:r>
            <a:rPr lang="en-US" dirty="0"/>
            <a:t>A qualification</a:t>
          </a:r>
        </a:p>
      </dgm:t>
    </dgm:pt>
    <dgm:pt modelId="{DD9A2F1B-A8BB-4F26-A8E4-7E0F9E1CA629}" type="parTrans" cxnId="{95E4732B-BAF9-482D-B80F-ADD75939E03A}">
      <dgm:prSet/>
      <dgm:spPr/>
      <dgm:t>
        <a:bodyPr/>
        <a:lstStyle/>
        <a:p>
          <a:endParaRPr lang="en-US"/>
        </a:p>
      </dgm:t>
    </dgm:pt>
    <dgm:pt modelId="{AFB400E5-FB80-41C0-A913-C68A5DAC3242}" type="sibTrans" cxnId="{95E4732B-BAF9-482D-B80F-ADD75939E03A}">
      <dgm:prSet/>
      <dgm:spPr/>
      <dgm:t>
        <a:bodyPr/>
        <a:lstStyle/>
        <a:p>
          <a:endParaRPr lang="en-US"/>
        </a:p>
      </dgm:t>
    </dgm:pt>
    <dgm:pt modelId="{3A789022-1A22-44D5-B786-BD5DDA0D2FF1}">
      <dgm:prSet/>
      <dgm:spPr/>
      <dgm:t>
        <a:bodyPr/>
        <a:lstStyle/>
        <a:p>
          <a:r>
            <a:rPr lang="en-US"/>
            <a:t>Some experience</a:t>
          </a:r>
        </a:p>
      </dgm:t>
    </dgm:pt>
    <dgm:pt modelId="{4144CCFD-7F4E-4D49-A9BF-4C632256961E}" type="parTrans" cxnId="{D9C636F7-E9C0-4D6B-8524-C354A5EE5CFA}">
      <dgm:prSet/>
      <dgm:spPr/>
      <dgm:t>
        <a:bodyPr/>
        <a:lstStyle/>
        <a:p>
          <a:endParaRPr lang="en-US"/>
        </a:p>
      </dgm:t>
    </dgm:pt>
    <dgm:pt modelId="{8CD5DDB5-C8D1-4437-831E-28326A6A6409}" type="sibTrans" cxnId="{D9C636F7-E9C0-4D6B-8524-C354A5EE5CFA}">
      <dgm:prSet/>
      <dgm:spPr/>
      <dgm:t>
        <a:bodyPr/>
        <a:lstStyle/>
        <a:p>
          <a:endParaRPr lang="en-US"/>
        </a:p>
      </dgm:t>
    </dgm:pt>
    <dgm:pt modelId="{D5726C41-747F-4284-B8CD-B82B58C86D5D}">
      <dgm:prSet/>
      <dgm:spPr/>
      <dgm:t>
        <a:bodyPr/>
        <a:lstStyle/>
        <a:p>
          <a:r>
            <a:rPr lang="en-US" b="0" i="0" dirty="0"/>
            <a:t>NEA Level 3 </a:t>
          </a:r>
          <a:r>
            <a:rPr lang="en-US" dirty="0"/>
            <a:t>City and Guilds Certificate in Energy Awareness or DEA</a:t>
          </a:r>
        </a:p>
      </dgm:t>
    </dgm:pt>
    <dgm:pt modelId="{983BEC7A-CA0A-46EE-B16D-12E07B24DF2B}" type="parTrans" cxnId="{3E694D8C-AA33-4196-8DD0-E6DBD11D3581}">
      <dgm:prSet/>
      <dgm:spPr/>
      <dgm:t>
        <a:bodyPr/>
        <a:lstStyle/>
        <a:p>
          <a:endParaRPr lang="en-US"/>
        </a:p>
      </dgm:t>
    </dgm:pt>
    <dgm:pt modelId="{83E759DA-C2BF-422E-A090-FA8681687329}" type="sibTrans" cxnId="{3E694D8C-AA33-4196-8DD0-E6DBD11D3581}">
      <dgm:prSet/>
      <dgm:spPr/>
      <dgm:t>
        <a:bodyPr/>
        <a:lstStyle/>
        <a:p>
          <a:endParaRPr lang="en-US"/>
        </a:p>
      </dgm:t>
    </dgm:pt>
    <dgm:pt modelId="{E03CBAE0-5EFE-4829-B4DB-50AFAA2485F1}">
      <dgm:prSet/>
      <dgm:spPr/>
      <dgm:t>
        <a:bodyPr/>
        <a:lstStyle/>
        <a:p>
          <a:r>
            <a:rPr lang="en-US" dirty="0"/>
            <a:t>Supervision (shadowing then one-to-one mentoring through your first energy advice sessions)</a:t>
          </a:r>
        </a:p>
      </dgm:t>
    </dgm:pt>
    <dgm:pt modelId="{32A9D504-C193-48CE-94BA-27522B96387D}" type="parTrans" cxnId="{7DA3B215-97E6-4CE6-AE8A-1D5B8846DB18}">
      <dgm:prSet/>
      <dgm:spPr/>
      <dgm:t>
        <a:bodyPr/>
        <a:lstStyle/>
        <a:p>
          <a:endParaRPr lang="en-US"/>
        </a:p>
      </dgm:t>
    </dgm:pt>
    <dgm:pt modelId="{E31D572D-C86C-42F8-8E2A-7CEBCFC339A7}" type="sibTrans" cxnId="{7DA3B215-97E6-4CE6-AE8A-1D5B8846DB18}">
      <dgm:prSet/>
      <dgm:spPr/>
      <dgm:t>
        <a:bodyPr/>
        <a:lstStyle/>
        <a:p>
          <a:endParaRPr lang="en-US"/>
        </a:p>
      </dgm:t>
    </dgm:pt>
    <dgm:pt modelId="{20FBED59-6181-4E17-BA60-2431731D5082}">
      <dgm:prSet/>
      <dgm:spPr/>
      <dgm:t>
        <a:bodyPr/>
        <a:lstStyle/>
        <a:p>
          <a:r>
            <a:rPr lang="en-US" b="0" i="0" dirty="0"/>
            <a:t>Mentoring for your organization</a:t>
          </a:r>
          <a:endParaRPr lang="en-US" dirty="0"/>
        </a:p>
      </dgm:t>
    </dgm:pt>
    <dgm:pt modelId="{724EF725-2018-4969-AB69-2FD4C8C29A0E}" type="parTrans" cxnId="{72BBB12F-C506-4F1D-A81D-9755E9377710}">
      <dgm:prSet/>
      <dgm:spPr/>
      <dgm:t>
        <a:bodyPr/>
        <a:lstStyle/>
        <a:p>
          <a:endParaRPr lang="en-US"/>
        </a:p>
      </dgm:t>
    </dgm:pt>
    <dgm:pt modelId="{0AF88DD9-FD26-4049-845C-7A3748B31C4C}" type="sibTrans" cxnId="{72BBB12F-C506-4F1D-A81D-9755E9377710}">
      <dgm:prSet/>
      <dgm:spPr/>
      <dgm:t>
        <a:bodyPr/>
        <a:lstStyle/>
        <a:p>
          <a:endParaRPr lang="en-US"/>
        </a:p>
      </dgm:t>
    </dgm:pt>
    <dgm:pt modelId="{91B6D38A-6DFF-49A2-B4B3-32001A917546}">
      <dgm:prSet/>
      <dgm:spPr/>
      <dgm:t>
        <a:bodyPr/>
        <a:lstStyle/>
        <a:p>
          <a:r>
            <a:rPr lang="en-US" b="0" i="0" dirty="0"/>
            <a:t>Support with fundraising</a:t>
          </a:r>
          <a:endParaRPr lang="en-US" dirty="0"/>
        </a:p>
      </dgm:t>
    </dgm:pt>
    <dgm:pt modelId="{C0E620CB-4CED-4FCF-AB25-0CC61C816127}" type="parTrans" cxnId="{CB9BB358-DA07-4FDE-BC95-D7BDEE5093BE}">
      <dgm:prSet/>
      <dgm:spPr/>
      <dgm:t>
        <a:bodyPr/>
        <a:lstStyle/>
        <a:p>
          <a:endParaRPr lang="en-US"/>
        </a:p>
      </dgm:t>
    </dgm:pt>
    <dgm:pt modelId="{E47F2FFC-8F12-4500-89FB-78170C963599}" type="sibTrans" cxnId="{CB9BB358-DA07-4FDE-BC95-D7BDEE5093BE}">
      <dgm:prSet/>
      <dgm:spPr/>
      <dgm:t>
        <a:bodyPr/>
        <a:lstStyle/>
        <a:p>
          <a:endParaRPr lang="en-US"/>
        </a:p>
      </dgm:t>
    </dgm:pt>
    <dgm:pt modelId="{5F71CD57-FD5E-4014-8C26-A4E2DFE35F86}" type="pres">
      <dgm:prSet presAssocID="{CFBF5812-1A9D-42CF-AC82-CCBC1645C33E}" presName="linear" presStyleCnt="0">
        <dgm:presLayoutVars>
          <dgm:animLvl val="lvl"/>
          <dgm:resizeHandles val="exact"/>
        </dgm:presLayoutVars>
      </dgm:prSet>
      <dgm:spPr/>
    </dgm:pt>
    <dgm:pt modelId="{CC4EBBA9-23B1-4309-AD6A-CCD3146986B3}" type="pres">
      <dgm:prSet presAssocID="{12AF0C1B-F209-4286-BDE9-3E7966A09E1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70E7B05-D445-4258-B9B1-A117726D27F2}" type="pres">
      <dgm:prSet presAssocID="{363FEF65-3FA9-4AC2-A2CF-C34C47298DD8}" presName="spacer" presStyleCnt="0"/>
      <dgm:spPr/>
    </dgm:pt>
    <dgm:pt modelId="{D7197830-58B7-4008-B36E-B7580C27E614}" type="pres">
      <dgm:prSet presAssocID="{88466D80-2C21-40D8-A5A4-EDE3F903450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1AD0B32-21CA-44FC-87C2-5333001EBDE5}" type="pres">
      <dgm:prSet presAssocID="{AFB400E5-FB80-41C0-A913-C68A5DAC3242}" presName="spacer" presStyleCnt="0"/>
      <dgm:spPr/>
    </dgm:pt>
    <dgm:pt modelId="{D5942E0B-1A47-4762-8480-E5C9322016F0}" type="pres">
      <dgm:prSet presAssocID="{3A789022-1A22-44D5-B786-BD5DDA0D2FF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82EBA19-1C70-4181-83CE-2EDA2E311D7F}" type="pres">
      <dgm:prSet presAssocID="{8CD5DDB5-C8D1-4437-831E-28326A6A6409}" presName="spacer" presStyleCnt="0"/>
      <dgm:spPr/>
    </dgm:pt>
    <dgm:pt modelId="{C231E5D8-AAEB-472D-A3BF-6E35E1FCB6D6}" type="pres">
      <dgm:prSet presAssocID="{D5726C41-747F-4284-B8CD-B82B58C86D5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2A92E03-1385-42D6-9DC6-EB502EE70117}" type="pres">
      <dgm:prSet presAssocID="{83E759DA-C2BF-422E-A090-FA8681687329}" presName="spacer" presStyleCnt="0"/>
      <dgm:spPr/>
    </dgm:pt>
    <dgm:pt modelId="{CB6B60C3-B317-46A7-AB58-7E087C9B6665}" type="pres">
      <dgm:prSet presAssocID="{E03CBAE0-5EFE-4829-B4DB-50AFAA2485F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C3E0B2B-44B8-4489-A5D2-4F280D014D5B}" type="pres">
      <dgm:prSet presAssocID="{E31D572D-C86C-42F8-8E2A-7CEBCFC339A7}" presName="spacer" presStyleCnt="0"/>
      <dgm:spPr/>
    </dgm:pt>
    <dgm:pt modelId="{F34F61E5-EDA3-4C84-BE85-4B8347405CB6}" type="pres">
      <dgm:prSet presAssocID="{20FBED59-6181-4E17-BA60-2431731D508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3DA95F6-4EAC-4E90-8BFC-0608D77BBE6B}" type="pres">
      <dgm:prSet presAssocID="{0AF88DD9-FD26-4049-845C-7A3748B31C4C}" presName="spacer" presStyleCnt="0"/>
      <dgm:spPr/>
    </dgm:pt>
    <dgm:pt modelId="{0A35B56F-818E-4EF9-8205-2E4D1B54A1DE}" type="pres">
      <dgm:prSet presAssocID="{91B6D38A-6DFF-49A2-B4B3-32001A91754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DA3B215-97E6-4CE6-AE8A-1D5B8846DB18}" srcId="{CFBF5812-1A9D-42CF-AC82-CCBC1645C33E}" destId="{E03CBAE0-5EFE-4829-B4DB-50AFAA2485F1}" srcOrd="4" destOrd="0" parTransId="{32A9D504-C193-48CE-94BA-27522B96387D}" sibTransId="{E31D572D-C86C-42F8-8E2A-7CEBCFC339A7}"/>
    <dgm:cxn modelId="{522B3B17-EBFE-430F-82E6-D3F50C8CBA0B}" type="presOf" srcId="{20FBED59-6181-4E17-BA60-2431731D5082}" destId="{F34F61E5-EDA3-4C84-BE85-4B8347405CB6}" srcOrd="0" destOrd="0" presId="urn:microsoft.com/office/officeart/2005/8/layout/vList2"/>
    <dgm:cxn modelId="{065EE61B-D853-4667-A0AA-0285696956A7}" type="presOf" srcId="{3A789022-1A22-44D5-B786-BD5DDA0D2FF1}" destId="{D5942E0B-1A47-4762-8480-E5C9322016F0}" srcOrd="0" destOrd="0" presId="urn:microsoft.com/office/officeart/2005/8/layout/vList2"/>
    <dgm:cxn modelId="{4796E227-5FCA-4637-88E7-1DF5A380335F}" srcId="{CFBF5812-1A9D-42CF-AC82-CCBC1645C33E}" destId="{12AF0C1B-F209-4286-BDE9-3E7966A09E1C}" srcOrd="0" destOrd="0" parTransId="{0250EEC5-DB9E-4569-8F5E-A6E93BC659F1}" sibTransId="{363FEF65-3FA9-4AC2-A2CF-C34C47298DD8}"/>
    <dgm:cxn modelId="{95E4732B-BAF9-482D-B80F-ADD75939E03A}" srcId="{CFBF5812-1A9D-42CF-AC82-CCBC1645C33E}" destId="{88466D80-2C21-40D8-A5A4-EDE3F9034504}" srcOrd="1" destOrd="0" parTransId="{DD9A2F1B-A8BB-4F26-A8E4-7E0F9E1CA629}" sibTransId="{AFB400E5-FB80-41C0-A913-C68A5DAC3242}"/>
    <dgm:cxn modelId="{72BBB12F-C506-4F1D-A81D-9755E9377710}" srcId="{CFBF5812-1A9D-42CF-AC82-CCBC1645C33E}" destId="{20FBED59-6181-4E17-BA60-2431731D5082}" srcOrd="5" destOrd="0" parTransId="{724EF725-2018-4969-AB69-2FD4C8C29A0E}" sibTransId="{0AF88DD9-FD26-4049-845C-7A3748B31C4C}"/>
    <dgm:cxn modelId="{8B538661-7498-4247-B5EC-22D1C6008B95}" type="presOf" srcId="{91B6D38A-6DFF-49A2-B4B3-32001A917546}" destId="{0A35B56F-818E-4EF9-8205-2E4D1B54A1DE}" srcOrd="0" destOrd="0" presId="urn:microsoft.com/office/officeart/2005/8/layout/vList2"/>
    <dgm:cxn modelId="{C89F2147-2EF5-4629-B2BA-5543E1C11A00}" type="presOf" srcId="{CFBF5812-1A9D-42CF-AC82-CCBC1645C33E}" destId="{5F71CD57-FD5E-4014-8C26-A4E2DFE35F86}" srcOrd="0" destOrd="0" presId="urn:microsoft.com/office/officeart/2005/8/layout/vList2"/>
    <dgm:cxn modelId="{CB9BB358-DA07-4FDE-BC95-D7BDEE5093BE}" srcId="{CFBF5812-1A9D-42CF-AC82-CCBC1645C33E}" destId="{91B6D38A-6DFF-49A2-B4B3-32001A917546}" srcOrd="6" destOrd="0" parTransId="{C0E620CB-4CED-4FCF-AB25-0CC61C816127}" sibTransId="{E47F2FFC-8F12-4500-89FB-78170C963599}"/>
    <dgm:cxn modelId="{3E694D8C-AA33-4196-8DD0-E6DBD11D3581}" srcId="{CFBF5812-1A9D-42CF-AC82-CCBC1645C33E}" destId="{D5726C41-747F-4284-B8CD-B82B58C86D5D}" srcOrd="3" destOrd="0" parTransId="{983BEC7A-CA0A-46EE-B16D-12E07B24DF2B}" sibTransId="{83E759DA-C2BF-422E-A090-FA8681687329}"/>
    <dgm:cxn modelId="{71B38198-F88B-47C5-A4BD-64E7E5D11B30}" type="presOf" srcId="{12AF0C1B-F209-4286-BDE9-3E7966A09E1C}" destId="{CC4EBBA9-23B1-4309-AD6A-CCD3146986B3}" srcOrd="0" destOrd="0" presId="urn:microsoft.com/office/officeart/2005/8/layout/vList2"/>
    <dgm:cxn modelId="{5A96D2CD-FDF1-487A-B9F1-7AC46F0115E0}" type="presOf" srcId="{88466D80-2C21-40D8-A5A4-EDE3F9034504}" destId="{D7197830-58B7-4008-B36E-B7580C27E614}" srcOrd="0" destOrd="0" presId="urn:microsoft.com/office/officeart/2005/8/layout/vList2"/>
    <dgm:cxn modelId="{14C7C6D6-86FC-46C5-88E4-D5515E81C58D}" type="presOf" srcId="{E03CBAE0-5EFE-4829-B4DB-50AFAA2485F1}" destId="{CB6B60C3-B317-46A7-AB58-7E087C9B6665}" srcOrd="0" destOrd="0" presId="urn:microsoft.com/office/officeart/2005/8/layout/vList2"/>
    <dgm:cxn modelId="{D9C636F7-E9C0-4D6B-8524-C354A5EE5CFA}" srcId="{CFBF5812-1A9D-42CF-AC82-CCBC1645C33E}" destId="{3A789022-1A22-44D5-B786-BD5DDA0D2FF1}" srcOrd="2" destOrd="0" parTransId="{4144CCFD-7F4E-4D49-A9BF-4C632256961E}" sibTransId="{8CD5DDB5-C8D1-4437-831E-28326A6A6409}"/>
    <dgm:cxn modelId="{088FA6FB-11C0-4C02-A243-FAC675C26AE4}" type="presOf" srcId="{D5726C41-747F-4284-B8CD-B82B58C86D5D}" destId="{C231E5D8-AAEB-472D-A3BF-6E35E1FCB6D6}" srcOrd="0" destOrd="0" presId="urn:microsoft.com/office/officeart/2005/8/layout/vList2"/>
    <dgm:cxn modelId="{D081110A-E772-41E6-A6E3-54D358E075AB}" type="presParOf" srcId="{5F71CD57-FD5E-4014-8C26-A4E2DFE35F86}" destId="{CC4EBBA9-23B1-4309-AD6A-CCD3146986B3}" srcOrd="0" destOrd="0" presId="urn:microsoft.com/office/officeart/2005/8/layout/vList2"/>
    <dgm:cxn modelId="{7DE58940-5787-4BE6-8E17-AD732025C1D0}" type="presParOf" srcId="{5F71CD57-FD5E-4014-8C26-A4E2DFE35F86}" destId="{670E7B05-D445-4258-B9B1-A117726D27F2}" srcOrd="1" destOrd="0" presId="urn:microsoft.com/office/officeart/2005/8/layout/vList2"/>
    <dgm:cxn modelId="{7E6A361E-CDB9-4535-B04C-9B170C4531B5}" type="presParOf" srcId="{5F71CD57-FD5E-4014-8C26-A4E2DFE35F86}" destId="{D7197830-58B7-4008-B36E-B7580C27E614}" srcOrd="2" destOrd="0" presId="urn:microsoft.com/office/officeart/2005/8/layout/vList2"/>
    <dgm:cxn modelId="{1B3C0826-8C1D-4C1A-8ECD-24B649179FF2}" type="presParOf" srcId="{5F71CD57-FD5E-4014-8C26-A4E2DFE35F86}" destId="{31AD0B32-21CA-44FC-87C2-5333001EBDE5}" srcOrd="3" destOrd="0" presId="urn:microsoft.com/office/officeart/2005/8/layout/vList2"/>
    <dgm:cxn modelId="{6D8D1402-3CB5-4ECD-A06E-BFD808749CF8}" type="presParOf" srcId="{5F71CD57-FD5E-4014-8C26-A4E2DFE35F86}" destId="{D5942E0B-1A47-4762-8480-E5C9322016F0}" srcOrd="4" destOrd="0" presId="urn:microsoft.com/office/officeart/2005/8/layout/vList2"/>
    <dgm:cxn modelId="{7FEBC597-B46E-4C82-BA9D-D0C5B2D5E530}" type="presParOf" srcId="{5F71CD57-FD5E-4014-8C26-A4E2DFE35F86}" destId="{D82EBA19-1C70-4181-83CE-2EDA2E311D7F}" srcOrd="5" destOrd="0" presId="urn:microsoft.com/office/officeart/2005/8/layout/vList2"/>
    <dgm:cxn modelId="{CAFEDF98-1A14-4961-8711-C29B0FDB3DA5}" type="presParOf" srcId="{5F71CD57-FD5E-4014-8C26-A4E2DFE35F86}" destId="{C231E5D8-AAEB-472D-A3BF-6E35E1FCB6D6}" srcOrd="6" destOrd="0" presId="urn:microsoft.com/office/officeart/2005/8/layout/vList2"/>
    <dgm:cxn modelId="{9B8A095A-44D7-4737-9FCB-B6CDC68CCFD3}" type="presParOf" srcId="{5F71CD57-FD5E-4014-8C26-A4E2DFE35F86}" destId="{82A92E03-1385-42D6-9DC6-EB502EE70117}" srcOrd="7" destOrd="0" presId="urn:microsoft.com/office/officeart/2005/8/layout/vList2"/>
    <dgm:cxn modelId="{5D076BD0-7FCC-4025-B429-61ACB96D5DD9}" type="presParOf" srcId="{5F71CD57-FD5E-4014-8C26-A4E2DFE35F86}" destId="{CB6B60C3-B317-46A7-AB58-7E087C9B6665}" srcOrd="8" destOrd="0" presId="urn:microsoft.com/office/officeart/2005/8/layout/vList2"/>
    <dgm:cxn modelId="{668DEC1A-3818-4C2D-9F6C-7C9C5FEA542F}" type="presParOf" srcId="{5F71CD57-FD5E-4014-8C26-A4E2DFE35F86}" destId="{4C3E0B2B-44B8-4489-A5D2-4F280D014D5B}" srcOrd="9" destOrd="0" presId="urn:microsoft.com/office/officeart/2005/8/layout/vList2"/>
    <dgm:cxn modelId="{89EAB975-2440-40C4-A01A-293C88D3D7D6}" type="presParOf" srcId="{5F71CD57-FD5E-4014-8C26-A4E2DFE35F86}" destId="{F34F61E5-EDA3-4C84-BE85-4B8347405CB6}" srcOrd="10" destOrd="0" presId="urn:microsoft.com/office/officeart/2005/8/layout/vList2"/>
    <dgm:cxn modelId="{6DB50343-02AE-417A-A18A-B2F66636D415}" type="presParOf" srcId="{5F71CD57-FD5E-4014-8C26-A4E2DFE35F86}" destId="{53DA95F6-4EAC-4E90-8BFC-0608D77BBE6B}" srcOrd="11" destOrd="0" presId="urn:microsoft.com/office/officeart/2005/8/layout/vList2"/>
    <dgm:cxn modelId="{6F7614EC-058A-419D-877F-311FC54B14F5}" type="presParOf" srcId="{5F71CD57-FD5E-4014-8C26-A4E2DFE35F86}" destId="{0A35B56F-818E-4EF9-8205-2E4D1B54A1D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EBBA9-23B1-4309-AD6A-CCD3146986B3}">
      <dsp:nvSpPr>
        <dsp:cNvPr id="0" name=""/>
        <dsp:cNvSpPr/>
      </dsp:nvSpPr>
      <dsp:spPr>
        <a:xfrm>
          <a:off x="0" y="289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 project will need </a:t>
          </a:r>
          <a:endParaRPr lang="en-US" sz="1600" kern="1200" dirty="0"/>
        </a:p>
      </dsp:txBody>
      <dsp:txXfrm>
        <a:off x="31028" y="31317"/>
        <a:ext cx="4582183" cy="573546"/>
      </dsp:txXfrm>
    </dsp:sp>
    <dsp:sp modelId="{D7197830-58B7-4008-B36E-B7580C27E614}">
      <dsp:nvSpPr>
        <dsp:cNvPr id="0" name=""/>
        <dsp:cNvSpPr/>
      </dsp:nvSpPr>
      <dsp:spPr>
        <a:xfrm>
          <a:off x="0" y="681971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qualification</a:t>
          </a:r>
        </a:p>
      </dsp:txBody>
      <dsp:txXfrm>
        <a:off x="31028" y="712999"/>
        <a:ext cx="4582183" cy="573546"/>
      </dsp:txXfrm>
    </dsp:sp>
    <dsp:sp modelId="{D5942E0B-1A47-4762-8480-E5C9322016F0}">
      <dsp:nvSpPr>
        <dsp:cNvPr id="0" name=""/>
        <dsp:cNvSpPr/>
      </dsp:nvSpPr>
      <dsp:spPr>
        <a:xfrm>
          <a:off x="0" y="1363654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Some experience</a:t>
          </a:r>
        </a:p>
      </dsp:txBody>
      <dsp:txXfrm>
        <a:off x="31028" y="1394682"/>
        <a:ext cx="4582183" cy="573546"/>
      </dsp:txXfrm>
    </dsp:sp>
    <dsp:sp modelId="{C231E5D8-AAEB-472D-A3BF-6E35E1FCB6D6}">
      <dsp:nvSpPr>
        <dsp:cNvPr id="0" name=""/>
        <dsp:cNvSpPr/>
      </dsp:nvSpPr>
      <dsp:spPr>
        <a:xfrm>
          <a:off x="0" y="2045336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NEA Level 3 </a:t>
          </a:r>
          <a:r>
            <a:rPr lang="en-US" sz="1600" kern="1200" dirty="0"/>
            <a:t>City and Guilds Certificate in Energy Awareness or DEA</a:t>
          </a:r>
        </a:p>
      </dsp:txBody>
      <dsp:txXfrm>
        <a:off x="31028" y="2076364"/>
        <a:ext cx="4582183" cy="573546"/>
      </dsp:txXfrm>
    </dsp:sp>
    <dsp:sp modelId="{CB6B60C3-B317-46A7-AB58-7E087C9B6665}">
      <dsp:nvSpPr>
        <dsp:cNvPr id="0" name=""/>
        <dsp:cNvSpPr/>
      </dsp:nvSpPr>
      <dsp:spPr>
        <a:xfrm>
          <a:off x="0" y="2727019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Supervision (shadowing then one-to-one mentoring through your first energy advice sessions)</a:t>
          </a:r>
        </a:p>
      </dsp:txBody>
      <dsp:txXfrm>
        <a:off x="31028" y="2758047"/>
        <a:ext cx="4582183" cy="573546"/>
      </dsp:txXfrm>
    </dsp:sp>
    <dsp:sp modelId="{F34F61E5-EDA3-4C84-BE85-4B8347405CB6}">
      <dsp:nvSpPr>
        <dsp:cNvPr id="0" name=""/>
        <dsp:cNvSpPr/>
      </dsp:nvSpPr>
      <dsp:spPr>
        <a:xfrm>
          <a:off x="0" y="3408701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Mentoring for your organization</a:t>
          </a:r>
          <a:endParaRPr lang="en-US" sz="1600" kern="1200" dirty="0"/>
        </a:p>
      </dsp:txBody>
      <dsp:txXfrm>
        <a:off x="31028" y="3439729"/>
        <a:ext cx="4582183" cy="573546"/>
      </dsp:txXfrm>
    </dsp:sp>
    <dsp:sp modelId="{0A35B56F-818E-4EF9-8205-2E4D1B54A1DE}">
      <dsp:nvSpPr>
        <dsp:cNvPr id="0" name=""/>
        <dsp:cNvSpPr/>
      </dsp:nvSpPr>
      <dsp:spPr>
        <a:xfrm>
          <a:off x="0" y="4090384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Support with fundraising</a:t>
          </a:r>
          <a:endParaRPr lang="en-US" sz="1600" kern="1200" dirty="0"/>
        </a:p>
      </dsp:txBody>
      <dsp:txXfrm>
        <a:off x="31028" y="4121412"/>
        <a:ext cx="4582183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48483-55F8-4BB0-B1E0-46C452251302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D2AFD-042F-4162-BE99-3F65CAA5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7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1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2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2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7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08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04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outs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9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9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76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1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7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2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1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4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18F77-E938-4889-873C-EB8FC38E569D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D7C5D-5F26-427C-8395-AB840CFA0E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1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6DA67-5927-4EA3-BA6E-46506F2C449F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EEF7-FFC6-4B5C-9E3E-D93716AA1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7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73547-FF3E-4CAA-820A-AC385D0F8D22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08498-7659-4AB4-9209-EDD5625088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2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0481A-1196-4424-BB36-E5F1DBB6867A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2CBEB-0458-49E8-8657-F24E578BD6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9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3F623-1819-4CFC-9928-D71457944779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71F54-E75F-4207-A1F5-42D672CBFE0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8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A34B1-93A3-4E31-9768-24F3AC1ECA4A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E25A3-5A8F-4B2F-A2C3-A4D7982D3F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2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98395-F9FD-4EE9-B2BD-7FF3C2D6749F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BE6D-3D17-4672-944A-2D3FA72563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5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04542-04E9-458B-80B4-E4C475CB2128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6DD75-78FE-48D1-B35F-29599D4E238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41C78-2B32-47CD-818C-08A88FD356CD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BA3EA-F416-462D-BA87-DC81A70E6C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5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24987-0E32-451E-8051-9D87FC3D9464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15337-FCD5-401C-BFDA-04355E257B1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2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EEEA1-E78B-46DA-BC4F-177AD7562A5F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5E984-986E-4CB3-86C8-B63C700392A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8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2810DF-37F6-412E-B869-075F1DE512FE}" type="datetimeFigureOut">
              <a:rPr lang="en-GB" smtClean="0"/>
              <a:pPr>
                <a:defRPr/>
              </a:pPr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17C99E-F51D-4676-9B2C-C36EAF6770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24612"/>
            <a:ext cx="2424509" cy="4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energyengland.org/pages/funding-opportunities-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doxgroup.com/news/idox-group-launches-charity-funding-database/" TargetMode="External"/><Relationship Id="rId4" Type="http://schemas.openxmlformats.org/officeDocument/2006/relationships/hyperlink" Target="https://www.communityenergy.london/funding-opportuniti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2601" y="4741948"/>
            <a:ext cx="512214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Selce Designing fuel poverty projects</a:t>
            </a: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723F173-E6CB-418A-941F-84E11193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7" y="820817"/>
            <a:ext cx="2848177" cy="1012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4" y="2422097"/>
            <a:ext cx="2685071" cy="2013804"/>
          </a:xfrm>
          <a:prstGeom prst="rect">
            <a:avLst/>
          </a:prstGeom>
        </p:spPr>
      </p:pic>
      <p:pic>
        <p:nvPicPr>
          <p:cNvPr id="11" name="Content Placeholder 9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34484A4-D7FF-471F-B468-DD304710B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1" y="480658"/>
            <a:ext cx="2845104" cy="3793471"/>
          </a:xfrm>
          <a:prstGeom prst="rect">
            <a:avLst/>
          </a:prstGeom>
        </p:spPr>
      </p:pic>
      <p:pic>
        <p:nvPicPr>
          <p:cNvPr id="3" name="Picture 2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82C96BDC-AEA1-0298-842E-9C4F73C14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32" y="1209513"/>
            <a:ext cx="2848488" cy="2335760"/>
          </a:xfrm>
          <a:prstGeom prst="rect">
            <a:avLst/>
          </a:prstGeom>
        </p:spPr>
      </p:pic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E2023479-0A80-4F64-902B-21A2C904C0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3" y="4525715"/>
            <a:ext cx="2680734" cy="2010551"/>
          </a:xfrm>
          <a:prstGeom prst="rect">
            <a:avLst/>
          </a:prstGeom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26" y="5806457"/>
            <a:ext cx="1192868" cy="4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97015"/>
            <a:ext cx="958962" cy="72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62518A-1184-9419-A7BF-4DF57B1E0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572841"/>
              </p:ext>
            </p:extLst>
          </p:nvPr>
        </p:nvGraphicFramePr>
        <p:xfrm>
          <a:off x="482600" y="900728"/>
          <a:ext cx="8178801" cy="5056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8825">
                  <a:extLst>
                    <a:ext uri="{9D8B030D-6E8A-4147-A177-3AD203B41FA5}">
                      <a16:colId xmlns:a16="http://schemas.microsoft.com/office/drawing/2014/main" val="440237551"/>
                    </a:ext>
                  </a:extLst>
                </a:gridCol>
                <a:gridCol w="945027">
                  <a:extLst>
                    <a:ext uri="{9D8B030D-6E8A-4147-A177-3AD203B41FA5}">
                      <a16:colId xmlns:a16="http://schemas.microsoft.com/office/drawing/2014/main" val="2469291525"/>
                    </a:ext>
                  </a:extLst>
                </a:gridCol>
                <a:gridCol w="976696">
                  <a:extLst>
                    <a:ext uri="{9D8B030D-6E8A-4147-A177-3AD203B41FA5}">
                      <a16:colId xmlns:a16="http://schemas.microsoft.com/office/drawing/2014/main" val="3810078629"/>
                    </a:ext>
                  </a:extLst>
                </a:gridCol>
                <a:gridCol w="693434">
                  <a:extLst>
                    <a:ext uri="{9D8B030D-6E8A-4147-A177-3AD203B41FA5}">
                      <a16:colId xmlns:a16="http://schemas.microsoft.com/office/drawing/2014/main" val="437798653"/>
                    </a:ext>
                  </a:extLst>
                </a:gridCol>
                <a:gridCol w="624819">
                  <a:extLst>
                    <a:ext uri="{9D8B030D-6E8A-4147-A177-3AD203B41FA5}">
                      <a16:colId xmlns:a16="http://schemas.microsoft.com/office/drawing/2014/main" val="1845272963"/>
                    </a:ext>
                  </a:extLst>
                </a:gridCol>
              </a:tblGrid>
              <a:tr h="392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Workshops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Champion Programme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Energy Cafe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Home Visit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614549796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Electricity and gas tariff price comparison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031930620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Application Warm Home Discount or Watersure or WaterHelp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147232329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Advice about behavioural measures to reduce demand.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31810732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Work to enable clients to effectively manage fuel debt.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2814024222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Application for priority services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76363327"/>
                  </a:ext>
                </a:extLst>
              </a:tr>
              <a:tr h="42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Assessment and application for grants to replace old inefficient (expensive to run) white goods.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075129846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Advocate for clients in disputes with energy companies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240530300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Provide information about Smart Meters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689708887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Referrals to other local support services.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674621627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Emergency electric heater loan scheme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2730493423"/>
                  </a:ext>
                </a:extLst>
              </a:tr>
              <a:tr h="42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 basic fire safety check and appropriate referral to “Fire Safe and Well” services;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143596303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Practical help on the use of heating systems or controls;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29487685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Practical demonstrations of how to cut mould or damp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388765251"/>
                  </a:ext>
                </a:extLst>
              </a:tr>
              <a:tr h="42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Assessment and applications for funded major measures (insulation, renewable heat or solar PV)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939887124"/>
                  </a:ext>
                </a:extLst>
              </a:tr>
              <a:tr h="626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Advocacy with landlords/social housing providers in the case of violation of decent homes standards or minimum energy efficiency standards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62229079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Installation of light measures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270987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76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A15E1-4674-4256-89FE-17752D73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39578"/>
            <a:ext cx="4485959" cy="1684638"/>
          </a:xfrm>
        </p:spPr>
        <p:txBody>
          <a:bodyPr>
            <a:normAutofit/>
          </a:bodyPr>
          <a:lstStyle/>
          <a:p>
            <a:pPr defTabSz="914400" fontAlgn="auto">
              <a:spcAft>
                <a:spcPts val="0"/>
              </a:spcAft>
              <a:buClr>
                <a:schemeClr val="lt1"/>
              </a:buClr>
              <a:buSzPts val="2900"/>
            </a:pPr>
            <a:r>
              <a:rPr lang="en-US" sz="3500" b="1">
                <a:sym typeface="Gill Sans"/>
              </a:rPr>
              <a:t>Funding Sources</a:t>
            </a:r>
            <a:endParaRPr lang="en-US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5FB8-E03C-434F-90BE-B1B7F1B38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09568"/>
            <a:ext cx="4485959" cy="3690551"/>
          </a:xfrm>
        </p:spPr>
        <p:txBody>
          <a:bodyPr>
            <a:normAutofit/>
          </a:bodyPr>
          <a:lstStyle/>
          <a:p>
            <a:pPr marL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Energy Industry Funders e.g. BGET</a:t>
            </a:r>
          </a:p>
          <a:p>
            <a:pPr marL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Redress</a:t>
            </a:r>
          </a:p>
          <a:p>
            <a:pPr marL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UKPN Power Partners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400">
              <a:sym typeface="Gill Sans"/>
            </a:endParaRPr>
          </a:p>
          <a:p>
            <a:pPr marL="0" defTabSz="914400">
              <a:spcBef>
                <a:spcPts val="0"/>
              </a:spcBef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Government Funding (BEIS, Defra, </a:t>
            </a:r>
            <a:r>
              <a:rPr lang="en-GB" sz="1400"/>
              <a:t>DLUHC)</a:t>
            </a:r>
            <a:endParaRPr lang="en-US" sz="1400">
              <a:sym typeface="Gill San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Big Energy Saving Network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1400">
              <a:sym typeface="Gill Sans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400">
                <a:sym typeface="Gill Sans"/>
              </a:rPr>
              <a:t>Local Funders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LCEF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Local funds such as Deptford Challenge Trust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Trust for London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Your LA (e.g. CIL or commissions)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400">
              <a:sym typeface="Gill Sans"/>
            </a:endParaRPr>
          </a:p>
          <a:p>
            <a:pPr marL="0" defTabSz="914400" fontAlgn="auto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National Funders</a:t>
            </a:r>
          </a:p>
          <a:p>
            <a:pPr defTabSz="914400" fontAlgn="auto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National Lottery (Awards for All)</a:t>
            </a:r>
          </a:p>
          <a:p>
            <a:pPr defTabSz="914400" fontAlgn="auto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Esmee Fairbairn</a:t>
            </a:r>
          </a:p>
          <a:p>
            <a:pPr marL="0" indent="0" defTabSz="914400" fontAlgn="auto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400">
              <a:sym typeface="Gill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9DA38-1B26-2167-9C8A-C9D933FFC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643" y="659505"/>
            <a:ext cx="3608155" cy="1650730"/>
          </a:xfrm>
          <a:prstGeom prst="rect">
            <a:avLst/>
          </a:prstGeom>
        </p:spPr>
      </p:pic>
      <p:pic>
        <p:nvPicPr>
          <p:cNvPr id="9" name="Google Shape;433;p6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B02499-893F-4294-88BF-F57F8DEA4FDF}"/>
              </a:ext>
            </a:extLst>
          </p:cNvPr>
          <p:cNvPicPr preferRelativeResize="0"/>
          <p:nvPr/>
        </p:nvPicPr>
        <p:blipFill rotWithShape="1">
          <a:blip r:embed="rId4"/>
          <a:srcRect l="9211" r="29175"/>
          <a:stretch/>
        </p:blipFill>
        <p:spPr>
          <a:xfrm>
            <a:off x="5475760" y="2961503"/>
            <a:ext cx="3437912" cy="3138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07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80C9-51FE-89BF-1245-E916226B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Tips for Funding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E7BA-40B1-91E8-AEDB-31391EB5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ym typeface="Gill Sans"/>
              </a:rPr>
              <a:t>Define your project first then find a funder</a:t>
            </a:r>
          </a:p>
          <a:p>
            <a:r>
              <a:rPr lang="en-US" sz="2400" dirty="0">
                <a:sym typeface="Gill Sans"/>
              </a:rPr>
              <a:t>Understand the need and rationale for delivery</a:t>
            </a:r>
          </a:p>
          <a:p>
            <a:r>
              <a:rPr lang="en-US" sz="2400" dirty="0">
                <a:sym typeface="Gill Sans"/>
              </a:rPr>
              <a:t>Define the outcomes (not deliverables)</a:t>
            </a:r>
          </a:p>
          <a:p>
            <a:r>
              <a:rPr lang="en-US" sz="2400" dirty="0">
                <a:sym typeface="Gill Sans"/>
              </a:rPr>
              <a:t>Budget carefully</a:t>
            </a:r>
          </a:p>
          <a:p>
            <a:r>
              <a:rPr lang="en-US" sz="2400" dirty="0">
                <a:sym typeface="Gill Sans"/>
              </a:rPr>
              <a:t>Have a plan for measuring your impact</a:t>
            </a:r>
          </a:p>
          <a:p>
            <a:pPr marL="0" indent="0">
              <a:buNone/>
            </a:pPr>
            <a:endParaRPr lang="en-US" sz="2400" u="sng" dirty="0">
              <a:sym typeface="Gill Sans"/>
              <a:hlinkClick r:id="rId3"/>
            </a:endParaRPr>
          </a:p>
          <a:p>
            <a:pPr marL="0" indent="0">
              <a:buNone/>
            </a:pPr>
            <a:r>
              <a:rPr lang="en-US" sz="2400" u="sng" dirty="0">
                <a:sym typeface="Gill Sans"/>
              </a:rPr>
              <a:t>Sources of Information</a:t>
            </a:r>
            <a:endParaRPr lang="en-US" sz="2400" u="sng" dirty="0">
              <a:sym typeface="Gill Sans"/>
              <a:hlinkClick r:id="rId3"/>
            </a:endParaRPr>
          </a:p>
          <a:p>
            <a:r>
              <a:rPr lang="en-US" sz="2400" dirty="0">
                <a:sym typeface="Gill Sans"/>
                <a:hlinkClick r:id="rId3"/>
              </a:rPr>
              <a:t>https://communityenergyengland.org/pages/funding-opportunities-2</a:t>
            </a:r>
            <a:endParaRPr lang="en-US" sz="2400" dirty="0">
              <a:sym typeface="Gill Sans"/>
            </a:endParaRPr>
          </a:p>
          <a:p>
            <a:r>
              <a:rPr lang="en-US" sz="2400" dirty="0">
                <a:sym typeface="Gill Sans"/>
                <a:hlinkClick r:id="rId4"/>
              </a:rPr>
              <a:t>https://www.communityenergy.london/funding-opportunities/</a:t>
            </a:r>
            <a:endParaRPr lang="en-US" sz="2400" dirty="0">
              <a:sym typeface="Gill Sans"/>
            </a:endParaRPr>
          </a:p>
          <a:p>
            <a:r>
              <a:rPr lang="en-GB" dirty="0">
                <a:hlinkClick r:id="rId5"/>
              </a:rPr>
              <a:t>https://www.idoxgroup.com/news/idox-group-launches-charity-funding-database/</a:t>
            </a:r>
            <a:endParaRPr lang="en-GB" dirty="0"/>
          </a:p>
          <a:p>
            <a:r>
              <a:rPr lang="en-GB" dirty="0"/>
              <a:t>Go to CEL workshop</a:t>
            </a:r>
          </a:p>
        </p:txBody>
      </p:sp>
    </p:spTree>
    <p:extLst>
      <p:ext uri="{BB962C8B-B14F-4D97-AF65-F5344CB8AC3E}">
        <p14:creationId xmlns:p14="http://schemas.microsoft.com/office/powerpoint/2010/main" val="408495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27" y="-1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ED80D-A6B8-41F4-AF11-8A30069E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4" y="670559"/>
            <a:ext cx="3512491" cy="2148841"/>
          </a:xfrm>
        </p:spPr>
        <p:txBody>
          <a:bodyPr anchor="t">
            <a:normAutofit/>
          </a:bodyPr>
          <a:lstStyle/>
          <a:p>
            <a:r>
              <a:rPr lang="en-GB" dirty="0"/>
              <a:t>Step 4 Communications and outreach</a:t>
            </a:r>
          </a:p>
        </p:txBody>
      </p:sp>
      <p:pic>
        <p:nvPicPr>
          <p:cNvPr id="5" name="Picture 4" descr="A group of people holding boxes&#10;&#10;Description automatically generated with medium confidence">
            <a:extLst>
              <a:ext uri="{FF2B5EF4-FFF2-40B4-BE49-F238E27FC236}">
                <a16:creationId xmlns:a16="http://schemas.microsoft.com/office/drawing/2014/main" id="{FFE2B085-5807-4C81-82C1-A49AD2B37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4533"/>
          <a:stretch/>
        </p:blipFill>
        <p:spPr>
          <a:xfrm>
            <a:off x="20" y="3105151"/>
            <a:ext cx="4836298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F79D-2E6B-4AC6-8D79-C0E1B243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753" y="670559"/>
            <a:ext cx="3416836" cy="5445076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this easy for yourself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taking a ‘champion’ approach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with partners who can act as trusted intermediaries. </a:t>
            </a: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Situating your service in a place of ‘high’ vulnerable foot-fall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you will also need an outreach strategy whichever approach you take.</a:t>
            </a:r>
          </a:p>
          <a:p>
            <a:pPr>
              <a:spcAft>
                <a:spcPts val="80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comms Materials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– community newsletters as well as press</a:t>
            </a: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(but note leafletting domestic properties is pointless)</a:t>
            </a: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 for board/ volunteers/ clients (peer referrals)</a:t>
            </a:r>
            <a:endParaRPr lang="en-GB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401421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767D7-881D-4AC3-9D84-4CF5CF47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en-GB" sz="3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to reach the fuel poor</a:t>
            </a:r>
            <a:endParaRPr lang="en-GB" sz="35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9216-C305-4814-B4E7-61CEF485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authority and council housing provider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local CVS/ Social prescriber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Children’s Centres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banks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 aid groups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Tenants and Residents Groups or housing associations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Centres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Groups that serve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those most at risk of fuel poverty (recap!)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033790C-0F3E-4095-AD11-511F5E405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r="4" b="1785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0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0F64-86EC-40D1-80D4-00609311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anchor="b">
            <a:normAutofit/>
          </a:bodyPr>
          <a:lstStyle/>
          <a:p>
            <a:r>
              <a:rPr lang="en-GB" sz="3800" dirty="0"/>
              <a:t>Step 5: Data collection and reporting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0FF80B4-74D2-4B8D-902F-14A8636B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7" y="1485577"/>
            <a:ext cx="3916219" cy="38868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4733-58D8-4F3A-B93F-7F66D178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2645922"/>
            <a:ext cx="3326041" cy="3710427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of Collecting Data or A Case Notes System or a CRM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 system – usually given to you by the funder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case notes system</a:t>
            </a: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CRM</a:t>
            </a:r>
          </a:p>
          <a:p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underestimate the time this will take</a:t>
            </a:r>
            <a:endParaRPr lang="en-GB" sz="17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81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EDEDE-E62B-4E41-BDA6-5561A5B8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37" y="501651"/>
            <a:ext cx="3326040" cy="1716255"/>
          </a:xfrm>
        </p:spPr>
        <p:txBody>
          <a:bodyPr anchor="b">
            <a:normAutofit fontScale="90000"/>
          </a:bodyPr>
          <a:lstStyle/>
          <a:p>
            <a:r>
              <a:rPr lang="en-GB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6: Policies and Procedures</a:t>
            </a:r>
            <a:endParaRPr lang="en-GB" sz="4900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raining day: Safeguarding adults 23rd February 2019 - Network of Buddhist  Organisations">
            <a:extLst>
              <a:ext uri="{FF2B5EF4-FFF2-40B4-BE49-F238E27FC236}">
                <a16:creationId xmlns:a16="http://schemas.microsoft.com/office/drawing/2014/main" id="{B592BE14-0A78-4963-96AF-56BBB0333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r="3" b="3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portant Data Protection Act 2018 amendment – are you aware? | HLB Poland">
            <a:extLst>
              <a:ext uri="{FF2B5EF4-FFF2-40B4-BE49-F238E27FC236}">
                <a16:creationId xmlns:a16="http://schemas.microsoft.com/office/drawing/2014/main" id="{8A4C027F-3F7F-474E-93D2-43BB94AEB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r="4098" b="-2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BB9E2-B539-4FF3-97E5-EDBF1091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2645922"/>
            <a:ext cx="3326041" cy="3710427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following you will need: </a:t>
            </a:r>
          </a:p>
          <a:p>
            <a:pPr marL="342900" indent="-342900">
              <a:spcAft>
                <a:spcPts val="800"/>
              </a:spcAft>
              <a:buAutoNum type="alphaLcParenBoth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policy, </a:t>
            </a:r>
          </a:p>
          <a:p>
            <a:pPr marL="342900" indent="-342900">
              <a:spcAft>
                <a:spcPts val="800"/>
              </a:spcAft>
              <a:buAutoNum type="alphaLcParenBoth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implement it </a:t>
            </a:r>
            <a:endParaRPr lang="en-GB" sz="17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train all advisors/ volunteers to implement it</a:t>
            </a:r>
          </a:p>
          <a:p>
            <a:pPr marL="342900" lvl="0" indent="-342900">
              <a:spcAft>
                <a:spcPts val="800"/>
              </a:spcAft>
              <a:buAutoNum type="arabicPeriod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protection </a:t>
            </a:r>
          </a:p>
          <a:p>
            <a:pPr marL="342900" lvl="0" indent="-342900">
              <a:spcAft>
                <a:spcPts val="800"/>
              </a:spcAft>
              <a:buAutoNum type="arabicPeriod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(Note Safe CIC)</a:t>
            </a:r>
          </a:p>
          <a:p>
            <a:pPr marL="342900" lvl="0" indent="-342900">
              <a:spcAft>
                <a:spcPts val="800"/>
              </a:spcAft>
              <a:buAutoNum type="arabicPeriod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Health and Safety</a:t>
            </a:r>
          </a:p>
          <a:p>
            <a:pPr marL="342900" lvl="0" indent="-342900">
              <a:spcAft>
                <a:spcPts val="800"/>
              </a:spcAft>
              <a:buAutoNum type="arabicPeriod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Volunteers (?)</a:t>
            </a:r>
            <a:endParaRPr lang="en-GB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0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DD5CF-282B-400A-83BA-DAAFFC35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en-GB" dirty="0"/>
              <a:t>Consent and Data Protection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E990-2539-402A-A5D3-98DAFAA7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Imagine </a:t>
            </a:r>
          </a:p>
          <a:p>
            <a:r>
              <a:rPr lang="en-GB" dirty="0"/>
              <a:t>an energy café in a local library. </a:t>
            </a:r>
          </a:p>
          <a:p>
            <a:r>
              <a:rPr lang="en-GB" dirty="0"/>
              <a:t>recording case notes based on a </a:t>
            </a:r>
            <a:r>
              <a:rPr lang="en-GB" dirty="0" err="1"/>
              <a:t>Googleform</a:t>
            </a:r>
            <a:r>
              <a:rPr lang="en-GB" dirty="0"/>
              <a:t> using your laptops </a:t>
            </a:r>
          </a:p>
          <a:p>
            <a:r>
              <a:rPr lang="en-GB" dirty="0"/>
              <a:t>also have a case notes form in paper based format. These case notes contain personal information. </a:t>
            </a:r>
          </a:p>
          <a:p>
            <a:r>
              <a:rPr lang="en-GB" dirty="0"/>
              <a:t>You ask all participants to fill out a paper-based feedback form at the end of the session.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consent and data protection measures do you need to put in place?</a:t>
            </a:r>
          </a:p>
        </p:txBody>
      </p:sp>
    </p:spTree>
    <p:extLst>
      <p:ext uri="{BB962C8B-B14F-4D97-AF65-F5344CB8AC3E}">
        <p14:creationId xmlns:p14="http://schemas.microsoft.com/office/powerpoint/2010/main" val="2682653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5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5FF38-437F-4E7F-B007-46D969D3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Health and Safety and Insurances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B3FCF-CF8B-4592-9A9A-A0556318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a risk log for your organisation.</a:t>
            </a:r>
          </a:p>
          <a:p>
            <a:pPr lvl="0"/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activity risk assessment (activity and project)</a:t>
            </a:r>
          </a:p>
          <a:p>
            <a:pPr lvl="0">
              <a:spcAft>
                <a:spcPts val="800"/>
              </a:spcAft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Lone working process or app e.g. OK Alone</a:t>
            </a:r>
          </a:p>
          <a:p>
            <a:pPr marL="0" indent="0">
              <a:buNone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Insurances: </a:t>
            </a:r>
          </a:p>
          <a:p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liability</a:t>
            </a:r>
          </a:p>
          <a:p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 liability </a:t>
            </a:r>
          </a:p>
          <a:p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otentially professional indemnity</a:t>
            </a:r>
          </a:p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Zurich Together is cheap</a:t>
            </a:r>
            <a:endParaRPr lang="en-GB" sz="17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367403A-4EB8-402F-A9D8-F160439D8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22" y="3701974"/>
            <a:ext cx="5170677" cy="19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2DB97-24CB-4FD1-B88E-AA85E62D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Risk Assessment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3A3C2-D763-4A1B-BE05-D3C927D0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Jamboard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Exerice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 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running an energy café (one staff and two volunteers). You serve tea and coffee, you have three laptops, a pull up banner and leaflets. You store all of this stuff in two plastic boxes in the library store-room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list of all the risks to staff volunteers and clients that might occur in the context of this energy café</a:t>
            </a:r>
            <a:endParaRPr lang="en-GB" sz="1700" dirty="0"/>
          </a:p>
        </p:txBody>
      </p:sp>
      <p:pic>
        <p:nvPicPr>
          <p:cNvPr id="7" name="Graphic 6" descr="Tea">
            <a:extLst>
              <a:ext uri="{FF2B5EF4-FFF2-40B4-BE49-F238E27FC236}">
                <a16:creationId xmlns:a16="http://schemas.microsoft.com/office/drawing/2014/main" id="{BF11C69E-C5AF-0A93-711F-524220FB9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1893" y="3446698"/>
            <a:ext cx="2488335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2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F78FC-E695-181E-8A45-6022218A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Recap from Last Week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37C5-F2B3-5D47-04C4-5A53C050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Defining fuel poverty</a:t>
            </a:r>
          </a:p>
          <a:p>
            <a:r>
              <a:rPr lang="en-US" dirty="0"/>
              <a:t>Current trends</a:t>
            </a:r>
          </a:p>
          <a:p>
            <a:r>
              <a:rPr lang="en-US" dirty="0"/>
              <a:t>Geographical spread</a:t>
            </a:r>
          </a:p>
          <a:p>
            <a:r>
              <a:rPr lang="en-US" dirty="0"/>
              <a:t>Meeting a gap in provision</a:t>
            </a:r>
          </a:p>
          <a:p>
            <a:r>
              <a:rPr lang="en-US" dirty="0"/>
              <a:t>Working with partners</a:t>
            </a:r>
          </a:p>
          <a:p>
            <a:r>
              <a:rPr lang="en-US" dirty="0"/>
              <a:t>Types of provision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470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0212F7-26C7-BCF0-FD6B-FF183E644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r="9001" b="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522FF-2726-4BFB-B21C-5DB5D523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GB" sz="3500"/>
              <a:t>Getting Skilled-up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771465-1029-4D8D-807B-A50B2D7A3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176231"/>
              </p:ext>
            </p:extLst>
          </p:nvPr>
        </p:nvGraphicFramePr>
        <p:xfrm>
          <a:off x="3866534" y="1065862"/>
          <a:ext cx="464423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886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CCE22-4EFC-1575-837B-D08689D2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90" y="681037"/>
            <a:ext cx="3060659" cy="1788811"/>
          </a:xfrm>
        </p:spPr>
        <p:txBody>
          <a:bodyPr>
            <a:normAutofit/>
          </a:bodyPr>
          <a:lstStyle/>
          <a:p>
            <a:r>
              <a:rPr lang="en-US" sz="3500"/>
              <a:t>What’s Next?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8157-9396-A35E-D8C6-2452F2C5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91" y="2630161"/>
            <a:ext cx="3060660" cy="3546801"/>
          </a:xfrm>
        </p:spPr>
        <p:txBody>
          <a:bodyPr>
            <a:normAutofit/>
          </a:bodyPr>
          <a:lstStyle/>
          <a:p>
            <a:r>
              <a:rPr lang="en-US" sz="1700" dirty="0"/>
              <a:t>Contact Alex as CEL Fuel Project Coordinator</a:t>
            </a:r>
          </a:p>
          <a:p>
            <a:r>
              <a:rPr lang="en-US" sz="1700" dirty="0"/>
              <a:t>Go to the CEL Fuel Poverty projects training</a:t>
            </a:r>
          </a:p>
          <a:p>
            <a:r>
              <a:rPr lang="en-US" sz="1700" dirty="0"/>
              <a:t>Apply to be CEE trained advisor</a:t>
            </a:r>
          </a:p>
          <a:p>
            <a:r>
              <a:rPr lang="en-US" sz="1700" dirty="0"/>
              <a:t>Get mentoring from other groups (The Hive) </a:t>
            </a:r>
            <a:endParaRPr lang="en-GB" sz="1700" dirty="0"/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927" y="640091"/>
            <a:ext cx="469959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AEDF1BF5-435A-BFC7-A521-3D59D05BEE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r="11371"/>
          <a:stretch/>
        </p:blipFill>
        <p:spPr>
          <a:xfrm>
            <a:off x="4081301" y="804672"/>
            <a:ext cx="4450842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757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Google Shape;71;p17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prstGeom prst="roundRect">
            <a:avLst>
              <a:gd name="adj" fmla="val 16667"/>
            </a:avLst>
          </a:prstGeom>
        </p:spPr>
        <p:txBody>
          <a:bodyPr spcFirstLastPara="1" vert="horz" lIns="74375" tIns="37200" rIns="74375" bIns="37200" rtlCol="0" anchorCtr="0">
            <a:normAutofit/>
          </a:bodyPr>
          <a:lstStyle/>
          <a:p>
            <a:pPr algn="r">
              <a:spcBef>
                <a:spcPts val="0"/>
              </a:spcBef>
              <a:buClr>
                <a:schemeClr val="lt1"/>
              </a:buClr>
              <a:buSzPts val="2900"/>
            </a:pPr>
            <a:r>
              <a:rPr lang="en-GB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Today’s Session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732023" y="963877"/>
            <a:ext cx="4783327" cy="4930246"/>
          </a:xfrm>
          <a:prstGeom prst="rect">
            <a:avLst/>
          </a:prstGeom>
        </p:spPr>
        <p:txBody>
          <a:bodyPr spcFirstLastPara="1" vert="horz" lIns="74375" tIns="37200" rIns="74375" bIns="37200" rtlCol="0" anchor="ctr" anchorCtr="0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project is one that recognises the areas of most need and fills the gaps. Todays session will take you</a:t>
            </a:r>
            <a:r>
              <a:rPr lang="en-GB" sz="1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the following steps to developing a fuel poverty alleviation service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commitment from your board.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Finalise</a:t>
            </a: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GB" sz="1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you are going to deliver</a:t>
            </a: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funding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comms materials and develop an outreach strategy.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relevant policies in place.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health and safety and insurances.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training.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BC1CA75-4EB9-419D-8169-B340F6054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2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8BA16-13B4-4726-AF2B-2FB91792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GB" sz="2700"/>
              <a:t>Step 1: Get the Commitment of Your Board/Community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E9A1-8933-4400-85BC-5AF08550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GB" sz="1600" dirty="0"/>
              <a:t>Question for you: Why do you want to alleviate fuel poverty? </a:t>
            </a:r>
          </a:p>
          <a:p>
            <a:pPr marL="0" indent="0">
              <a:buNone/>
            </a:pPr>
            <a:r>
              <a:rPr lang="en-GB" sz="1600" dirty="0"/>
              <a:t>Reasons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response to consultation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source of income?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Kudos?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you want to help people?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part of your vision and mission for the change you want to see in your local area?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521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cluttered desk with a computer&#10;&#10;Description generated with high confidence">
            <a:extLst>
              <a:ext uri="{FF2B5EF4-FFF2-40B4-BE49-F238E27FC236}">
                <a16:creationId xmlns:a16="http://schemas.microsoft.com/office/drawing/2014/main" id="{11EDB74D-5A38-4B5A-AFEE-879C20D77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33956-F6EE-4099-B6B9-BC0E1079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Step 2: Decide what and where?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9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260770-C1EA-4F3B-9A33-D7B456DC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66C8B-4444-D4BF-D726-F4525EB03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" r="12681"/>
          <a:stretch/>
        </p:blipFill>
        <p:spPr>
          <a:xfrm>
            <a:off x="510362" y="692614"/>
            <a:ext cx="2504143" cy="2743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A67BC-2556-84CC-A892-5C5F55AB0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2" r="17027" b="4"/>
          <a:stretch/>
        </p:blipFill>
        <p:spPr>
          <a:xfrm>
            <a:off x="510362" y="3429006"/>
            <a:ext cx="2504143" cy="27432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1D72B8E-A28C-45B6-8656-F2768A310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4505" y="685799"/>
            <a:ext cx="5615145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C5AC7-E6E4-669A-ED84-1A4E8F6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41" y="1153391"/>
            <a:ext cx="4488873" cy="1137926"/>
          </a:xfrm>
        </p:spPr>
        <p:txBody>
          <a:bodyPr anchor="b">
            <a:normAutofit/>
          </a:bodyPr>
          <a:lstStyle/>
          <a:p>
            <a:pPr algn="ctr"/>
            <a:r>
              <a:rPr lang="en-US" sz="2800">
                <a:solidFill>
                  <a:srgbClr val="595959"/>
                </a:solidFill>
              </a:rPr>
              <a:t>Recap: Ways to decide on where to deliver</a:t>
            </a:r>
            <a:endParaRPr lang="en-GB" sz="280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571B-5590-DDD2-2EC2-855CE2FB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641" y="2578188"/>
            <a:ext cx="4488873" cy="2960167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rgbClr val="595959"/>
                </a:solidFill>
              </a:rPr>
              <a:t>Where most of the fuel poor live</a:t>
            </a:r>
          </a:p>
          <a:p>
            <a:r>
              <a:rPr lang="en-US" sz="1700" dirty="0">
                <a:solidFill>
                  <a:srgbClr val="595959"/>
                </a:solidFill>
              </a:rPr>
              <a:t>Where there is a gap in provision</a:t>
            </a:r>
          </a:p>
          <a:p>
            <a:r>
              <a:rPr lang="en-US" sz="1700" dirty="0">
                <a:solidFill>
                  <a:srgbClr val="595959"/>
                </a:solidFill>
              </a:rPr>
              <a:t>Where there your partner(s) </a:t>
            </a:r>
            <a:r>
              <a:rPr lang="en-US" sz="1700" dirty="0" err="1">
                <a:solidFill>
                  <a:srgbClr val="595959"/>
                </a:solidFill>
              </a:rPr>
              <a:t>organisation</a:t>
            </a:r>
            <a:r>
              <a:rPr lang="en-US" sz="1700" dirty="0">
                <a:solidFill>
                  <a:srgbClr val="595959"/>
                </a:solidFill>
              </a:rPr>
              <a:t>(s) are based</a:t>
            </a:r>
          </a:p>
          <a:p>
            <a:endParaRPr lang="en-US" sz="17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595959"/>
                </a:solidFill>
              </a:rPr>
              <a:t>Any conclusions?</a:t>
            </a:r>
            <a:endParaRPr lang="en-GB" sz="17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2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CF5B3-7DD1-4E87-CDC2-8FDCF915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024" y="543070"/>
            <a:ext cx="5153216" cy="1675626"/>
          </a:xfrm>
        </p:spPr>
        <p:txBody>
          <a:bodyPr>
            <a:normAutofit/>
          </a:bodyPr>
          <a:lstStyle/>
          <a:p>
            <a:r>
              <a:rPr lang="en-US" sz="3500"/>
              <a:t>Recap: Ways to decide what to deliver</a:t>
            </a:r>
            <a:endParaRPr lang="en-GB" sz="3500"/>
          </a:p>
        </p:txBody>
      </p:sp>
      <p:pic>
        <p:nvPicPr>
          <p:cNvPr id="13" name="Picture 12" descr="A few 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51A63C3-AA48-49D2-0DB9-227D38319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r="3" b="15006"/>
          <a:stretch/>
        </p:blipFill>
        <p:spPr>
          <a:xfrm>
            <a:off x="20" y="1"/>
            <a:ext cx="3140313" cy="2164321"/>
          </a:xfrm>
          <a:prstGeom prst="rect">
            <a:avLst/>
          </a:prstGeom>
        </p:spPr>
      </p:pic>
      <p:pic>
        <p:nvPicPr>
          <p:cNvPr id="9" name="Picture 8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3FBF5DD6-CD50-949C-4D4B-C8AB024B86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r="6" b="6"/>
          <a:stretch/>
        </p:blipFill>
        <p:spPr>
          <a:xfrm>
            <a:off x="20" y="2342320"/>
            <a:ext cx="3140313" cy="2164321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D66426-BDE8-AFA2-D8BF-80D683CFC4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" b="-1"/>
          <a:stretch/>
        </p:blipFill>
        <p:spPr>
          <a:xfrm>
            <a:off x="20" y="4693680"/>
            <a:ext cx="3140313" cy="21643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FFD8-3301-0C6E-3484-77EFECB7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024" y="2399720"/>
            <a:ext cx="5153216" cy="3736507"/>
          </a:xfrm>
        </p:spPr>
        <p:txBody>
          <a:bodyPr>
            <a:normAutofit/>
          </a:bodyPr>
          <a:lstStyle/>
          <a:p>
            <a:r>
              <a:rPr lang="en-US" sz="1700"/>
              <a:t>Workshops</a:t>
            </a:r>
          </a:p>
          <a:p>
            <a:r>
              <a:rPr lang="en-US" sz="1700"/>
              <a:t>Energy cafes</a:t>
            </a:r>
          </a:p>
          <a:p>
            <a:r>
              <a:rPr lang="en-US" sz="1700"/>
              <a:t>Champion Programme</a:t>
            </a:r>
          </a:p>
          <a:p>
            <a:r>
              <a:rPr lang="en-US" sz="1700"/>
              <a:t>Home visits</a:t>
            </a:r>
          </a:p>
          <a:p>
            <a:endParaRPr lang="en-US" sz="1700"/>
          </a:p>
          <a:p>
            <a:pPr marL="0" indent="0">
              <a:buNone/>
            </a:pPr>
            <a:r>
              <a:rPr lang="en-US" sz="1700"/>
              <a:t>Break outs for homework review</a:t>
            </a:r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161276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C26DBB-ADBB-0CA1-B40B-E7563D716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89907"/>
              </p:ext>
            </p:extLst>
          </p:nvPr>
        </p:nvGraphicFramePr>
        <p:xfrm>
          <a:off x="869250" y="1295440"/>
          <a:ext cx="7631748" cy="3899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37">
                  <a:extLst>
                    <a:ext uri="{9D8B030D-6E8A-4147-A177-3AD203B41FA5}">
                      <a16:colId xmlns:a16="http://schemas.microsoft.com/office/drawing/2014/main" val="2240188345"/>
                    </a:ext>
                  </a:extLst>
                </a:gridCol>
                <a:gridCol w="1383642">
                  <a:extLst>
                    <a:ext uri="{9D8B030D-6E8A-4147-A177-3AD203B41FA5}">
                      <a16:colId xmlns:a16="http://schemas.microsoft.com/office/drawing/2014/main" val="3917685099"/>
                    </a:ext>
                  </a:extLst>
                </a:gridCol>
                <a:gridCol w="1430009">
                  <a:extLst>
                    <a:ext uri="{9D8B030D-6E8A-4147-A177-3AD203B41FA5}">
                      <a16:colId xmlns:a16="http://schemas.microsoft.com/office/drawing/2014/main" val="2281193937"/>
                    </a:ext>
                  </a:extLst>
                </a:gridCol>
                <a:gridCol w="1494407">
                  <a:extLst>
                    <a:ext uri="{9D8B030D-6E8A-4147-A177-3AD203B41FA5}">
                      <a16:colId xmlns:a16="http://schemas.microsoft.com/office/drawing/2014/main" val="1953981950"/>
                    </a:ext>
                  </a:extLst>
                </a:gridCol>
                <a:gridCol w="1350153">
                  <a:extLst>
                    <a:ext uri="{9D8B030D-6E8A-4147-A177-3AD203B41FA5}">
                      <a16:colId xmlns:a16="http://schemas.microsoft.com/office/drawing/2014/main" val="719640930"/>
                    </a:ext>
                  </a:extLst>
                </a:gridCol>
              </a:tblGrid>
              <a:tr h="575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(Please tick if required)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Workshops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Champion Programme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Energy Cafe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Home Visit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990365894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Laptop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009676509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Projector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568359385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Car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993215305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Measures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63004414"/>
                  </a:ext>
                </a:extLst>
              </a:tr>
              <a:tr h="575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Place to store measures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320221981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Volunteers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846885164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Drinks and snacks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911553975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Publicity/outreach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586586784"/>
                  </a:ext>
                </a:extLst>
              </a:tr>
              <a:tr h="575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Volunteer expenses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595708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93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68601B4-DA88-DA9F-CCF5-40878B081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51548"/>
              </p:ext>
            </p:extLst>
          </p:nvPr>
        </p:nvGraphicFramePr>
        <p:xfrm>
          <a:off x="501163" y="2155107"/>
          <a:ext cx="7886698" cy="2038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728">
                  <a:extLst>
                    <a:ext uri="{9D8B030D-6E8A-4147-A177-3AD203B41FA5}">
                      <a16:colId xmlns:a16="http://schemas.microsoft.com/office/drawing/2014/main" val="3921388969"/>
                    </a:ext>
                  </a:extLst>
                </a:gridCol>
                <a:gridCol w="1871392">
                  <a:extLst>
                    <a:ext uri="{9D8B030D-6E8A-4147-A177-3AD203B41FA5}">
                      <a16:colId xmlns:a16="http://schemas.microsoft.com/office/drawing/2014/main" val="3658725507"/>
                    </a:ext>
                  </a:extLst>
                </a:gridCol>
                <a:gridCol w="1934104">
                  <a:extLst>
                    <a:ext uri="{9D8B030D-6E8A-4147-A177-3AD203B41FA5}">
                      <a16:colId xmlns:a16="http://schemas.microsoft.com/office/drawing/2014/main" val="1243305189"/>
                    </a:ext>
                  </a:extLst>
                </a:gridCol>
                <a:gridCol w="1373175">
                  <a:extLst>
                    <a:ext uri="{9D8B030D-6E8A-4147-A177-3AD203B41FA5}">
                      <a16:colId xmlns:a16="http://schemas.microsoft.com/office/drawing/2014/main" val="3818820839"/>
                    </a:ext>
                  </a:extLst>
                </a:gridCol>
                <a:gridCol w="1237299">
                  <a:extLst>
                    <a:ext uri="{9D8B030D-6E8A-4147-A177-3AD203B41FA5}">
                      <a16:colId xmlns:a16="http://schemas.microsoft.com/office/drawing/2014/main" val="3571400654"/>
                    </a:ext>
                  </a:extLst>
                </a:gridCol>
              </a:tblGrid>
              <a:tr h="777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Workshops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Champion Programme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Energy Cafe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Home Visit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extLst>
                  <a:ext uri="{0D108BD9-81ED-4DB2-BD59-A6C34878D82A}">
                    <a16:rowId xmlns:a16="http://schemas.microsoft.com/office/drawing/2014/main" val="2046207476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Low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extLst>
                  <a:ext uri="{0D108BD9-81ED-4DB2-BD59-A6C34878D82A}">
                    <a16:rowId xmlns:a16="http://schemas.microsoft.com/office/drawing/2014/main" val="3279599740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Medium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extLst>
                  <a:ext uri="{0D108BD9-81ED-4DB2-BD59-A6C34878D82A}">
                    <a16:rowId xmlns:a16="http://schemas.microsoft.com/office/drawing/2014/main" val="2844075762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High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extLst>
                  <a:ext uri="{0D108BD9-81ED-4DB2-BD59-A6C34878D82A}">
                    <a16:rowId xmlns:a16="http://schemas.microsoft.com/office/drawing/2014/main" val="406449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90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E91DC5DDAAD8429C32340CE635E6B6" ma:contentTypeVersion="16" ma:contentTypeDescription="Create a new document." ma:contentTypeScope="" ma:versionID="2f0dec1e680f96e5cd05200d07084f00">
  <xsd:schema xmlns:xsd="http://www.w3.org/2001/XMLSchema" xmlns:xs="http://www.w3.org/2001/XMLSchema" xmlns:p="http://schemas.microsoft.com/office/2006/metadata/properties" xmlns:ns2="8d41e8fb-9d34-41ee-ba1e-27437a0c35e5" xmlns:ns3="7f7d181d-cd63-4401-9356-bde05d9d1de0" targetNamespace="http://schemas.microsoft.com/office/2006/metadata/properties" ma:root="true" ma:fieldsID="b38f58b76e809053c5475cfdb1e1c402" ns2:_="" ns3:_="">
    <xsd:import namespace="8d41e8fb-9d34-41ee-ba1e-27437a0c35e5"/>
    <xsd:import namespace="7f7d181d-cd63-4401-9356-bde05d9d1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1e8fb-9d34-41ee-ba1e-27437a0c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3711f4-af85-4b2d-b6fc-914c4a0b6e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181d-cd63-4401-9356-bde05d9d1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7c56d44-c622-4616-93ea-80f3ddefe963}" ma:internalName="TaxCatchAll" ma:showField="CatchAllData" ma:web="7f7d181d-cd63-4401-9356-bde05d9d1d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41e8fb-9d34-41ee-ba1e-27437a0c35e5">
      <Terms xmlns="http://schemas.microsoft.com/office/infopath/2007/PartnerControls"/>
    </lcf76f155ced4ddcb4097134ff3c332f>
    <TaxCatchAll xmlns="7f7d181d-cd63-4401-9356-bde05d9d1de0" xsi:nil="true"/>
  </documentManagement>
</p:properties>
</file>

<file path=customXml/itemProps1.xml><?xml version="1.0" encoding="utf-8"?>
<ds:datastoreItem xmlns:ds="http://schemas.openxmlformats.org/officeDocument/2006/customXml" ds:itemID="{665199F3-B678-4CE2-8468-D681B7DC0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D99E7-60A8-4ECE-B00D-3DD71409B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41e8fb-9d34-41ee-ba1e-27437a0c35e5"/>
    <ds:schemaRef ds:uri="7f7d181d-cd63-4401-9356-bde05d9d1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5DC0E7-28A6-49F0-849E-2EAB508AF581}">
  <ds:schemaRefs>
    <ds:schemaRef ds:uri="http://schemas.microsoft.com/office/2006/documentManagement/types"/>
    <ds:schemaRef ds:uri="7e0883ad-3e52-4b5f-a1e2-005c6f3c944a"/>
    <ds:schemaRef ds:uri="http://schemas.openxmlformats.org/package/2006/metadata/core-properties"/>
    <ds:schemaRef ds:uri="ae07265e-5f58-4178-ae23-13d6e414932a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8d41e8fb-9d34-41ee-ba1e-27437a0c35e5"/>
    <ds:schemaRef ds:uri="7f7d181d-cd63-4401-9356-bde05d9d1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1216</Words>
  <Application>Microsoft Office PowerPoint</Application>
  <PresentationFormat>On-screen Show (4:3)</PresentationFormat>
  <Paragraphs>328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Gill Sans</vt:lpstr>
      <vt:lpstr>Symbol</vt:lpstr>
      <vt:lpstr>Office Theme</vt:lpstr>
      <vt:lpstr>PowerPoint Presentation</vt:lpstr>
      <vt:lpstr>Recap from Last Week</vt:lpstr>
      <vt:lpstr>Today’s Session</vt:lpstr>
      <vt:lpstr>Step 1: Get the Commitment of Your Board/Community</vt:lpstr>
      <vt:lpstr>Step 2: Decide what and where?</vt:lpstr>
      <vt:lpstr>Recap: Ways to decide on where to deliver</vt:lpstr>
      <vt:lpstr>Recap: Ways to decide what to deliver</vt:lpstr>
      <vt:lpstr>PowerPoint Presentation</vt:lpstr>
      <vt:lpstr>PowerPoint Presentation</vt:lpstr>
      <vt:lpstr>PowerPoint Presentation</vt:lpstr>
      <vt:lpstr>Funding Sources</vt:lpstr>
      <vt:lpstr>Top Tips for Funding</vt:lpstr>
      <vt:lpstr>Step 4 Communications and outreach</vt:lpstr>
      <vt:lpstr>Ways to reach the fuel poor</vt:lpstr>
      <vt:lpstr>Step 5: Data collection and reporting</vt:lpstr>
      <vt:lpstr>Step 6: Policies and Procedures</vt:lpstr>
      <vt:lpstr>Consent and Data Protection Exercise</vt:lpstr>
      <vt:lpstr>Health and Safety and Insurances</vt:lpstr>
      <vt:lpstr>Risk Assessment Exercise</vt:lpstr>
      <vt:lpstr>Getting Skilled-up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Giovanna Speciale</dc:creator>
  <cp:lastModifiedBy>Giovanna @ Selce</cp:lastModifiedBy>
  <cp:revision>6</cp:revision>
  <dcterms:created xsi:type="dcterms:W3CDTF">2020-07-29T17:31:28Z</dcterms:created>
  <dcterms:modified xsi:type="dcterms:W3CDTF">2022-06-24T10:07:44Z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0x0101004BE91DC5DDAAD8429C32340CE635E6B6</vt:lpwstr>
  </property>
  <property fmtid="{D5CDD505-2E9C-101B-9397-08002B2CF9AE}" pid="3" name="Order">
    <vt:r8>394800</vt:r8>
  </property>
  <property fmtid="{D5CDD505-2E9C-101B-9397-08002B2CF9AE}" pid="4" name="MediaServiceImageTags">
    <vt:lpwstr/>
  </property>
</Properties>
</file>